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tags/tag6.xml" ContentType="application/vnd.openxmlformats-officedocument.presentationml.tags+xml"/>
  <Override PartName="/ppt/notesSlides/notesSlide6.xml" ContentType="application/vnd.openxmlformats-officedocument.presentationml.notesSlide+xml"/>
  <Override PartName="/ppt/tags/tag7.xml" ContentType="application/vnd.openxmlformats-officedocument.presentationml.tags+xml"/>
  <Override PartName="/ppt/notesSlides/notesSlide7.xml" ContentType="application/vnd.openxmlformats-officedocument.presentationml.notesSlide+xml"/>
  <Override PartName="/ppt/tags/tag8.xml" ContentType="application/vnd.openxmlformats-officedocument.presentationml.tags+xml"/>
  <Override PartName="/ppt/notesSlides/notesSlide8.xml" ContentType="application/vnd.openxmlformats-officedocument.presentationml.notesSlide+xml"/>
  <Override PartName="/ppt/tags/tag9.xml" ContentType="application/vnd.openxmlformats-officedocument.presentationml.tags+xml"/>
  <Override PartName="/ppt/notesSlides/notesSlide9.xml" ContentType="application/vnd.openxmlformats-officedocument.presentationml.notesSlide+xml"/>
  <Override PartName="/ppt/tags/tag10.xml" ContentType="application/vnd.openxmlformats-officedocument.presentationml.tags+xml"/>
  <Override PartName="/ppt/notesSlides/notesSlide10.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68" r:id="rId2"/>
    <p:sldId id="269" r:id="rId3"/>
    <p:sldId id="266" r:id="rId4"/>
    <p:sldId id="257" r:id="rId5"/>
    <p:sldId id="265" r:id="rId6"/>
    <p:sldId id="267" r:id="rId7"/>
    <p:sldId id="258" r:id="rId8"/>
    <p:sldId id="259" r:id="rId9"/>
    <p:sldId id="264" r:id="rId10"/>
    <p:sldId id="261" r:id="rId11"/>
    <p:sldId id="270" r:id="rId12"/>
    <p:sldId id="262" r:id="rId13"/>
    <p:sldId id="263" r:id="rId14"/>
    <p:sldId id="271" r:id="rId15"/>
    <p:sldId id="272"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71454" autoAdjust="0"/>
  </p:normalViewPr>
  <p:slideViewPr>
    <p:cSldViewPr snapToGrid="0">
      <p:cViewPr varScale="1">
        <p:scale>
          <a:sx n="53" d="100"/>
          <a:sy n="53" d="100"/>
        </p:scale>
        <p:origin x="696" y="78"/>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3BF845-4008-4E6D-ADE1-BC21EF83C1D3}" type="datetimeFigureOut">
              <a:rPr lang="en-GB" smtClean="0"/>
              <a:t>15/12/2019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5EBBE8-460B-412C-B97E-EB231AE21F1A}" type="slidenum">
              <a:rPr lang="en-GB" smtClean="0"/>
              <a:t>‹#›</a:t>
            </a:fld>
            <a:endParaRPr lang="en-GB"/>
          </a:p>
        </p:txBody>
      </p:sp>
    </p:spTree>
    <p:extLst>
      <p:ext uri="{BB962C8B-B14F-4D97-AF65-F5344CB8AC3E}">
        <p14:creationId xmlns:p14="http://schemas.microsoft.com/office/powerpoint/2010/main" val="37435294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Allow</a:t>
            </a:r>
            <a:r>
              <a:rPr lang="en-GB" baseline="0" dirty="0" smtClean="0"/>
              <a:t> the information to display. No sound is required</a:t>
            </a:r>
            <a:endParaRPr lang="en-GB" dirty="0"/>
          </a:p>
        </p:txBody>
      </p:sp>
      <p:sp>
        <p:nvSpPr>
          <p:cNvPr id="4" name="Slide Number Placeholder 3"/>
          <p:cNvSpPr>
            <a:spLocks noGrp="1"/>
          </p:cNvSpPr>
          <p:nvPr>
            <p:ph type="sldNum" sz="quarter" idx="10"/>
          </p:nvPr>
        </p:nvSpPr>
        <p:spPr/>
        <p:txBody>
          <a:bodyPr/>
          <a:lstStyle/>
          <a:p>
            <a:fld id="{415EBBE8-460B-412C-B97E-EB231AE21F1A}" type="slidenum">
              <a:rPr lang="en-GB" smtClean="0"/>
              <a:t>1</a:t>
            </a:fld>
            <a:endParaRPr lang="en-GB"/>
          </a:p>
        </p:txBody>
      </p:sp>
    </p:spTree>
    <p:extLst>
      <p:ext uri="{BB962C8B-B14F-4D97-AF65-F5344CB8AC3E}">
        <p14:creationId xmlns:p14="http://schemas.microsoft.com/office/powerpoint/2010/main" val="7424727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Don’t</a:t>
            </a:r>
            <a:r>
              <a:rPr lang="en-GB" baseline="0" dirty="0" smtClean="0"/>
              <a:t> record any sound.</a:t>
            </a:r>
            <a:endParaRPr lang="en-GB" dirty="0"/>
          </a:p>
        </p:txBody>
      </p:sp>
      <p:sp>
        <p:nvSpPr>
          <p:cNvPr id="4" name="Slide Number Placeholder 3"/>
          <p:cNvSpPr>
            <a:spLocks noGrp="1"/>
          </p:cNvSpPr>
          <p:nvPr>
            <p:ph type="sldNum" sz="quarter" idx="10"/>
          </p:nvPr>
        </p:nvSpPr>
        <p:spPr/>
        <p:txBody>
          <a:bodyPr/>
          <a:lstStyle/>
          <a:p>
            <a:fld id="{415EBBE8-460B-412C-B97E-EB231AE21F1A}" type="slidenum">
              <a:rPr lang="en-GB" smtClean="0"/>
              <a:t>2</a:t>
            </a:fld>
            <a:endParaRPr lang="en-GB"/>
          </a:p>
        </p:txBody>
      </p:sp>
    </p:spTree>
    <p:extLst>
      <p:ext uri="{BB962C8B-B14F-4D97-AF65-F5344CB8AC3E}">
        <p14:creationId xmlns:p14="http://schemas.microsoft.com/office/powerpoint/2010/main" val="6493149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GB" sz="1200" b="0" i="0" u="none" strike="noStrike" kern="1200" dirty="0" smtClean="0">
                <a:solidFill>
                  <a:schemeClr val="tx1"/>
                </a:solidFill>
                <a:effectLst/>
                <a:latin typeface="+mn-lt"/>
                <a:ea typeface="+mn-ea"/>
                <a:cs typeface="+mn-cs"/>
              </a:rPr>
              <a:t> Read</a:t>
            </a:r>
            <a:r>
              <a:rPr lang="en-GB" sz="1200" b="0" i="0" u="none" strike="noStrike" kern="1200" baseline="0" dirty="0" smtClean="0">
                <a:solidFill>
                  <a:schemeClr val="tx1"/>
                </a:solidFill>
                <a:effectLst/>
                <a:latin typeface="+mn-lt"/>
                <a:ea typeface="+mn-ea"/>
                <a:cs typeface="+mn-cs"/>
              </a:rPr>
              <a:t> this</a:t>
            </a:r>
            <a:endParaRPr lang="en-GB" sz="1200" b="0" i="0" u="none" strike="noStrike" kern="1200" dirty="0" smtClean="0">
              <a:solidFill>
                <a:schemeClr val="tx1"/>
              </a:solidFill>
              <a:effectLst/>
              <a:latin typeface="+mn-lt"/>
              <a:ea typeface="+mn-ea"/>
              <a:cs typeface="+mn-cs"/>
            </a:endParaRPr>
          </a:p>
          <a:p>
            <a:pPr rtl="0"/>
            <a:r>
              <a:rPr lang="en-GB" sz="1200" b="0" i="0" u="none" strike="noStrike" kern="1200" dirty="0" smtClean="0">
                <a:solidFill>
                  <a:schemeClr val="tx1"/>
                </a:solidFill>
                <a:effectLst/>
                <a:latin typeface="+mn-lt"/>
                <a:ea typeface="+mn-ea"/>
                <a:cs typeface="+mn-cs"/>
              </a:rPr>
              <a:t>Thus, food insecurity is a real menace in the country. Because of food insecurity, children from poor families experience hunger and this makes them perform poorly in schools. </a:t>
            </a:r>
            <a:r>
              <a:rPr lang="en-GB" sz="1200" b="0" i="0" u="none" strike="noStrike" kern="1200" dirty="0" smtClean="0">
                <a:solidFill>
                  <a:schemeClr val="tx1"/>
                </a:solidFill>
                <a:effectLst/>
                <a:latin typeface="+mn-lt"/>
                <a:ea typeface="+mn-ea"/>
                <a:cs typeface="+mn-cs"/>
              </a:rPr>
              <a:t>(World Food Programme 18)</a:t>
            </a:r>
            <a:endParaRPr lang="en-GB" b="0" dirty="0" smtClean="0">
              <a:effectLst/>
            </a:endParaRPr>
          </a:p>
          <a:p>
            <a:pPr rtl="0"/>
            <a:r>
              <a:rPr lang="en-GB" b="0" dirty="0" smtClean="0">
                <a:effectLst/>
              </a:rPr>
              <a:t/>
            </a:r>
            <a:br>
              <a:rPr lang="en-GB" b="0" dirty="0" smtClean="0">
                <a:effectLst/>
              </a:rPr>
            </a:br>
            <a:r>
              <a:rPr lang="en-GB" sz="1200" b="0" i="0" u="none" strike="noStrike" kern="1200" dirty="0" smtClean="0">
                <a:solidFill>
                  <a:schemeClr val="tx1"/>
                </a:solidFill>
                <a:effectLst/>
                <a:latin typeface="+mn-lt"/>
                <a:ea typeface="+mn-ea"/>
                <a:cs typeface="+mn-cs"/>
              </a:rPr>
              <a:t>Food Insecurity is one of the major health issues in the United States, and about 12% of the population in the United States experience food Insecurity. On the other hand, children from poor families are the hardest hit and can negatively affect their academic performance. </a:t>
            </a:r>
            <a:endParaRPr lang="en-GB" b="0" dirty="0" smtClean="0">
              <a:effectLst/>
            </a:endParaRPr>
          </a:p>
          <a:p>
            <a:r>
              <a:rPr lang="en-GB" dirty="0" smtClean="0"/>
              <a:t/>
            </a:r>
            <a:br>
              <a:rPr lang="en-GB" dirty="0" smtClean="0"/>
            </a:br>
            <a:endParaRPr lang="en-GB" dirty="0"/>
          </a:p>
        </p:txBody>
      </p:sp>
      <p:sp>
        <p:nvSpPr>
          <p:cNvPr id="4" name="Slide Number Placeholder 3"/>
          <p:cNvSpPr>
            <a:spLocks noGrp="1"/>
          </p:cNvSpPr>
          <p:nvPr>
            <p:ph type="sldNum" sz="quarter" idx="10"/>
          </p:nvPr>
        </p:nvSpPr>
        <p:spPr/>
        <p:txBody>
          <a:bodyPr/>
          <a:lstStyle/>
          <a:p>
            <a:fld id="{415EBBE8-460B-412C-B97E-EB231AE21F1A}" type="slidenum">
              <a:rPr lang="en-GB" smtClean="0"/>
              <a:t>3</a:t>
            </a:fld>
            <a:endParaRPr lang="en-GB"/>
          </a:p>
        </p:txBody>
      </p:sp>
    </p:spTree>
    <p:extLst>
      <p:ext uri="{BB962C8B-B14F-4D97-AF65-F5344CB8AC3E}">
        <p14:creationId xmlns:p14="http://schemas.microsoft.com/office/powerpoint/2010/main" val="19186587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GB" sz="1200" b="0" i="0" u="none" strike="noStrike" kern="1200" dirty="0" smtClean="0">
                <a:solidFill>
                  <a:schemeClr val="tx1"/>
                </a:solidFill>
                <a:effectLst/>
                <a:latin typeface="+mn-lt"/>
                <a:ea typeface="+mn-ea"/>
                <a:cs typeface="+mn-cs"/>
              </a:rPr>
              <a:t> </a:t>
            </a:r>
            <a:endParaRPr lang="en-GB" b="0" dirty="0" smtClean="0">
              <a:effectLst/>
            </a:endParaRPr>
          </a:p>
          <a:p>
            <a:r>
              <a:rPr lang="en-GB" dirty="0" smtClean="0"/>
              <a:t/>
            </a:r>
            <a:br>
              <a:rPr lang="en-GB" dirty="0" smtClean="0"/>
            </a:br>
            <a:r>
              <a:rPr lang="en-GB" dirty="0" smtClean="0"/>
              <a:t>read the information</a:t>
            </a:r>
            <a:r>
              <a:rPr lang="en-GB" baseline="0" dirty="0" smtClean="0"/>
              <a:t> currently displaying in the slide</a:t>
            </a:r>
            <a:endParaRPr lang="en-GB" dirty="0"/>
          </a:p>
        </p:txBody>
      </p:sp>
      <p:sp>
        <p:nvSpPr>
          <p:cNvPr id="4" name="Slide Number Placeholder 3"/>
          <p:cNvSpPr>
            <a:spLocks noGrp="1"/>
          </p:cNvSpPr>
          <p:nvPr>
            <p:ph type="sldNum" sz="quarter" idx="10"/>
          </p:nvPr>
        </p:nvSpPr>
        <p:spPr/>
        <p:txBody>
          <a:bodyPr/>
          <a:lstStyle/>
          <a:p>
            <a:fld id="{415EBBE8-460B-412C-B97E-EB231AE21F1A}" type="slidenum">
              <a:rPr lang="en-GB" smtClean="0"/>
              <a:t>4</a:t>
            </a:fld>
            <a:endParaRPr lang="en-GB"/>
          </a:p>
        </p:txBody>
      </p:sp>
    </p:spTree>
    <p:extLst>
      <p:ext uri="{BB962C8B-B14F-4D97-AF65-F5344CB8AC3E}">
        <p14:creationId xmlns:p14="http://schemas.microsoft.com/office/powerpoint/2010/main" val="41299254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Read the slide </a:t>
            </a:r>
            <a:endParaRPr lang="en-GB" dirty="0"/>
          </a:p>
        </p:txBody>
      </p:sp>
      <p:sp>
        <p:nvSpPr>
          <p:cNvPr id="4" name="Slide Number Placeholder 3"/>
          <p:cNvSpPr>
            <a:spLocks noGrp="1"/>
          </p:cNvSpPr>
          <p:nvPr>
            <p:ph type="sldNum" sz="quarter" idx="10"/>
          </p:nvPr>
        </p:nvSpPr>
        <p:spPr/>
        <p:txBody>
          <a:bodyPr/>
          <a:lstStyle/>
          <a:p>
            <a:fld id="{415EBBE8-460B-412C-B97E-EB231AE21F1A}" type="slidenum">
              <a:rPr lang="en-GB" smtClean="0"/>
              <a:t>5</a:t>
            </a:fld>
            <a:endParaRPr lang="en-GB"/>
          </a:p>
        </p:txBody>
      </p:sp>
    </p:spTree>
    <p:extLst>
      <p:ext uri="{BB962C8B-B14F-4D97-AF65-F5344CB8AC3E}">
        <p14:creationId xmlns:p14="http://schemas.microsoft.com/office/powerpoint/2010/main" val="4899384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Read this</a:t>
            </a:r>
          </a:p>
          <a:p>
            <a:r>
              <a:rPr lang="en-GB" sz="1200" b="0" i="0" u="none" strike="noStrike" kern="1200" dirty="0" smtClean="0">
                <a:solidFill>
                  <a:schemeClr val="tx1"/>
                </a:solidFill>
                <a:effectLst/>
                <a:latin typeface="+mn-lt"/>
                <a:ea typeface="+mn-ea"/>
                <a:cs typeface="+mn-cs"/>
              </a:rPr>
              <a:t>Food Insecurity is one of the major health issues in the United States, and about 12% of the population in the United States experience food Insecurity. On the other hand, children from poor families are the hardest hit and can negatively affect their academic performance.</a:t>
            </a:r>
            <a:endParaRPr lang="en-GB" dirty="0"/>
          </a:p>
        </p:txBody>
      </p:sp>
      <p:sp>
        <p:nvSpPr>
          <p:cNvPr id="4" name="Slide Number Placeholder 3"/>
          <p:cNvSpPr>
            <a:spLocks noGrp="1"/>
          </p:cNvSpPr>
          <p:nvPr>
            <p:ph type="sldNum" sz="quarter" idx="10"/>
          </p:nvPr>
        </p:nvSpPr>
        <p:spPr/>
        <p:txBody>
          <a:bodyPr/>
          <a:lstStyle/>
          <a:p>
            <a:fld id="{415EBBE8-460B-412C-B97E-EB231AE21F1A}" type="slidenum">
              <a:rPr lang="en-GB" smtClean="0"/>
              <a:t>6</a:t>
            </a:fld>
            <a:endParaRPr lang="en-GB"/>
          </a:p>
        </p:txBody>
      </p:sp>
    </p:spTree>
    <p:extLst>
      <p:ext uri="{BB962C8B-B14F-4D97-AF65-F5344CB8AC3E}">
        <p14:creationId xmlns:p14="http://schemas.microsoft.com/office/powerpoint/2010/main" val="6775639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Read information currently displaying in the slide.</a:t>
            </a:r>
          </a:p>
          <a:p>
            <a:pPr rtl="0"/>
            <a:r>
              <a:rPr lang="en-GB" sz="1200" b="0" i="0" u="none" strike="noStrike" kern="1200" dirty="0" smtClean="0">
                <a:solidFill>
                  <a:schemeClr val="tx1"/>
                </a:solidFill>
                <a:effectLst/>
                <a:latin typeface="+mn-lt"/>
                <a:ea typeface="+mn-ea"/>
                <a:cs typeface="+mn-cs"/>
              </a:rPr>
              <a:t>The government should take an action to solve the problem of food insecurity. The government has a role in ensuring that there is enough food in the country and it is well distributed to all the population. Alternatively, in an effort to feed poor families that do not have access to food, there is a need to create programs that would feed the vulnerable population. the Government should control the problem of food insecurity by implementing programs to handle the issue.</a:t>
            </a:r>
            <a:endParaRPr lang="en-GB" b="0" dirty="0" smtClean="0">
              <a:effectLst/>
            </a:endParaRPr>
          </a:p>
          <a:p>
            <a:pPr rtl="0"/>
            <a:r>
              <a:rPr lang="en-GB" sz="1200" b="0" i="0" u="none" strike="noStrike" kern="1200" dirty="0" smtClean="0">
                <a:solidFill>
                  <a:schemeClr val="tx1"/>
                </a:solidFill>
                <a:effectLst/>
                <a:latin typeface="+mn-lt"/>
                <a:ea typeface="+mn-ea"/>
                <a:cs typeface="+mn-cs"/>
              </a:rPr>
              <a:t>  There is a need to ensure all children have enough meals at their schools, so</a:t>
            </a:r>
            <a:endParaRPr lang="en-GB" b="0" dirty="0" smtClean="0">
              <a:effectLst/>
            </a:endParaRPr>
          </a:p>
          <a:p>
            <a:pPr rtl="0"/>
            <a:r>
              <a:rPr lang="en-GB" sz="1200" b="0" i="0" u="none" strike="noStrike" kern="1200" dirty="0" smtClean="0">
                <a:solidFill>
                  <a:schemeClr val="tx1"/>
                </a:solidFill>
                <a:effectLst/>
                <a:latin typeface="+mn-lt"/>
                <a:ea typeface="+mn-ea"/>
                <a:cs typeface="+mn-cs"/>
              </a:rPr>
              <a:t>the programs should, especially focus on schools in order to meet kids from poor families.  </a:t>
            </a:r>
            <a:endParaRPr lang="en-GB" b="0" dirty="0" smtClean="0">
              <a:effectLst/>
            </a:endParaRPr>
          </a:p>
          <a:p>
            <a:pPr rtl="0"/>
            <a:r>
              <a:rPr lang="en-GB" b="0" dirty="0" smtClean="0">
                <a:effectLst/>
              </a:rPr>
              <a:t/>
            </a:r>
            <a:br>
              <a:rPr lang="en-GB" b="0" dirty="0" smtClean="0">
                <a:effectLst/>
              </a:rPr>
            </a:br>
            <a:r>
              <a:rPr lang="en-GB" sz="1200" b="0" i="0" u="none" strike="noStrike" kern="1200" dirty="0" smtClean="0">
                <a:solidFill>
                  <a:schemeClr val="tx1"/>
                </a:solidFill>
                <a:effectLst/>
                <a:latin typeface="+mn-lt"/>
                <a:ea typeface="+mn-ea"/>
                <a:cs typeface="+mn-cs"/>
              </a:rPr>
              <a:t>As you </a:t>
            </a:r>
            <a:r>
              <a:rPr lang="en-GB" sz="1200" b="0" i="0" u="none" strike="noStrike" kern="1200" dirty="0" smtClean="0">
                <a:solidFill>
                  <a:schemeClr val="tx1"/>
                </a:solidFill>
                <a:effectLst/>
                <a:latin typeface="+mn-lt"/>
                <a:ea typeface="+mn-ea"/>
                <a:cs typeface="+mn-cs"/>
              </a:rPr>
              <a:t>can </a:t>
            </a:r>
            <a:r>
              <a:rPr lang="en-GB" sz="1200" b="0" i="0" u="none" strike="noStrike" kern="1200" dirty="0" smtClean="0">
                <a:solidFill>
                  <a:schemeClr val="tx1"/>
                </a:solidFill>
                <a:effectLst/>
                <a:latin typeface="+mn-lt"/>
                <a:ea typeface="+mn-ea"/>
                <a:cs typeface="+mn-cs"/>
              </a:rPr>
              <a:t>see in the video, millions of children in America are poor. They </a:t>
            </a:r>
            <a:r>
              <a:rPr lang="en-GB" sz="1200" b="0" i="0" u="none" strike="noStrike" kern="1200" dirty="0" smtClean="0">
                <a:solidFill>
                  <a:schemeClr val="tx1"/>
                </a:solidFill>
                <a:effectLst/>
                <a:latin typeface="+mn-lt"/>
                <a:ea typeface="+mn-ea"/>
                <a:cs typeface="+mn-cs"/>
              </a:rPr>
              <a:t> rely </a:t>
            </a:r>
            <a:r>
              <a:rPr lang="en-GB" sz="1200" b="0" i="0" u="none" strike="noStrike" kern="1200" dirty="0" smtClean="0">
                <a:solidFill>
                  <a:schemeClr val="tx1"/>
                </a:solidFill>
                <a:effectLst/>
                <a:latin typeface="+mn-lt"/>
                <a:ea typeface="+mn-ea"/>
                <a:cs typeface="+mn-cs"/>
              </a:rPr>
              <a:t>mostly on the government to feed them, and during the summer break, those meals are only available to food insecure children to support their families. However, there are only few schools in the United states are fighting the issue of food insecurity.</a:t>
            </a:r>
            <a:endParaRPr lang="en-GB" b="0" dirty="0" smtClean="0">
              <a:effectLst/>
            </a:endParaRPr>
          </a:p>
          <a:p>
            <a:r>
              <a:rPr lang="en-GB" dirty="0" smtClean="0"/>
              <a:t/>
            </a:r>
            <a:br>
              <a:rPr lang="en-GB" dirty="0" smtClean="0"/>
            </a:br>
            <a:endParaRPr lang="en-GB" dirty="0"/>
          </a:p>
        </p:txBody>
      </p:sp>
      <p:sp>
        <p:nvSpPr>
          <p:cNvPr id="4" name="Slide Number Placeholder 3"/>
          <p:cNvSpPr>
            <a:spLocks noGrp="1"/>
          </p:cNvSpPr>
          <p:nvPr>
            <p:ph type="sldNum" sz="quarter" idx="10"/>
          </p:nvPr>
        </p:nvSpPr>
        <p:spPr/>
        <p:txBody>
          <a:bodyPr/>
          <a:lstStyle/>
          <a:p>
            <a:fld id="{415EBBE8-460B-412C-B97E-EB231AE21F1A}" type="slidenum">
              <a:rPr lang="en-GB" smtClean="0"/>
              <a:t>7</a:t>
            </a:fld>
            <a:endParaRPr lang="en-GB"/>
          </a:p>
        </p:txBody>
      </p:sp>
    </p:spTree>
    <p:extLst>
      <p:ext uri="{BB962C8B-B14F-4D97-AF65-F5344CB8AC3E}">
        <p14:creationId xmlns:p14="http://schemas.microsoft.com/office/powerpoint/2010/main" val="39758427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GB" sz="1200" b="0" i="0" u="none" strike="noStrike" kern="1200" dirty="0" smtClean="0">
                <a:solidFill>
                  <a:schemeClr val="tx1"/>
                </a:solidFill>
                <a:effectLst/>
                <a:latin typeface="+mn-lt"/>
                <a:ea typeface="+mn-ea"/>
                <a:cs typeface="+mn-cs"/>
              </a:rPr>
              <a:t>  read the topic on the</a:t>
            </a:r>
            <a:r>
              <a:rPr lang="en-GB" sz="1200" b="0" i="0" u="none" strike="noStrike" kern="1200" baseline="0" dirty="0" smtClean="0">
                <a:solidFill>
                  <a:schemeClr val="tx1"/>
                </a:solidFill>
                <a:effectLst/>
                <a:latin typeface="+mn-lt"/>
                <a:ea typeface="+mn-ea"/>
                <a:cs typeface="+mn-cs"/>
              </a:rPr>
              <a:t> slide then explain the following</a:t>
            </a:r>
            <a:endParaRPr lang="en-GB" b="0" dirty="0" smtClean="0">
              <a:effectLst/>
            </a:endParaRPr>
          </a:p>
          <a:p>
            <a:pPr fontAlgn="base"/>
            <a:r>
              <a:rPr lang="en-GB" dirty="0" smtClean="0"/>
              <a:t/>
            </a:r>
            <a:br>
              <a:rPr lang="en-GB" dirty="0" smtClean="0"/>
            </a:br>
            <a:r>
              <a:rPr lang="en-GB" sz="1200" dirty="0" smtClean="0"/>
              <a:t>Government should increase funding to schools’ food programs.</a:t>
            </a:r>
          </a:p>
          <a:p>
            <a:pPr fontAlgn="base"/>
            <a:r>
              <a:rPr lang="en-GB" sz="1200" dirty="0" smtClean="0"/>
              <a:t>Food stamps should be increased in poor families.</a:t>
            </a:r>
          </a:p>
          <a:p>
            <a:pPr fontAlgn="base"/>
            <a:r>
              <a:rPr lang="en-GB" sz="1200" dirty="0" smtClean="0"/>
              <a:t>In schools, where there are situations of hunger, government should support feeding kids in schools. </a:t>
            </a:r>
          </a:p>
          <a:p>
            <a:endParaRPr lang="en-GB" dirty="0"/>
          </a:p>
        </p:txBody>
      </p:sp>
      <p:sp>
        <p:nvSpPr>
          <p:cNvPr id="4" name="Slide Number Placeholder 3"/>
          <p:cNvSpPr>
            <a:spLocks noGrp="1"/>
          </p:cNvSpPr>
          <p:nvPr>
            <p:ph type="sldNum" sz="quarter" idx="10"/>
          </p:nvPr>
        </p:nvSpPr>
        <p:spPr/>
        <p:txBody>
          <a:bodyPr/>
          <a:lstStyle/>
          <a:p>
            <a:fld id="{415EBBE8-460B-412C-B97E-EB231AE21F1A}" type="slidenum">
              <a:rPr lang="en-GB" smtClean="0"/>
              <a:t>8</a:t>
            </a:fld>
            <a:endParaRPr lang="en-GB"/>
          </a:p>
        </p:txBody>
      </p:sp>
    </p:spTree>
    <p:extLst>
      <p:ext uri="{BB962C8B-B14F-4D97-AF65-F5344CB8AC3E}">
        <p14:creationId xmlns:p14="http://schemas.microsoft.com/office/powerpoint/2010/main" val="40120283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Read the information as it</a:t>
            </a:r>
            <a:r>
              <a:rPr lang="en-GB" baseline="0" dirty="0" smtClean="0"/>
              <a:t> is</a:t>
            </a:r>
            <a:r>
              <a:rPr lang="en-GB" dirty="0" smtClean="0"/>
              <a:t> being</a:t>
            </a:r>
            <a:r>
              <a:rPr lang="en-GB" baseline="0" dirty="0" smtClean="0"/>
              <a:t> displayed</a:t>
            </a:r>
            <a:endParaRPr lang="en-GB" dirty="0"/>
          </a:p>
        </p:txBody>
      </p:sp>
      <p:sp>
        <p:nvSpPr>
          <p:cNvPr id="4" name="Slide Number Placeholder 3"/>
          <p:cNvSpPr>
            <a:spLocks noGrp="1"/>
          </p:cNvSpPr>
          <p:nvPr>
            <p:ph type="sldNum" sz="quarter" idx="10"/>
          </p:nvPr>
        </p:nvSpPr>
        <p:spPr/>
        <p:txBody>
          <a:bodyPr/>
          <a:lstStyle/>
          <a:p>
            <a:fld id="{415EBBE8-460B-412C-B97E-EB231AE21F1A}" type="slidenum">
              <a:rPr lang="en-GB" smtClean="0"/>
              <a:t>9</a:t>
            </a:fld>
            <a:endParaRPr lang="en-GB"/>
          </a:p>
        </p:txBody>
      </p:sp>
    </p:spTree>
    <p:extLst>
      <p:ext uri="{BB962C8B-B14F-4D97-AF65-F5344CB8AC3E}">
        <p14:creationId xmlns:p14="http://schemas.microsoft.com/office/powerpoint/2010/main" val="26770937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Repeat</a:t>
            </a:r>
            <a:r>
              <a:rPr lang="en-GB" baseline="0" dirty="0" smtClean="0"/>
              <a:t> the same procedure  applied in the initial slide, to this slide.</a:t>
            </a:r>
            <a:endParaRPr lang="en-GB" dirty="0"/>
          </a:p>
        </p:txBody>
      </p:sp>
      <p:sp>
        <p:nvSpPr>
          <p:cNvPr id="4" name="Slide Number Placeholder 3"/>
          <p:cNvSpPr>
            <a:spLocks noGrp="1"/>
          </p:cNvSpPr>
          <p:nvPr>
            <p:ph type="sldNum" sz="quarter" idx="10"/>
          </p:nvPr>
        </p:nvSpPr>
        <p:spPr/>
        <p:txBody>
          <a:bodyPr/>
          <a:lstStyle/>
          <a:p>
            <a:fld id="{415EBBE8-460B-412C-B97E-EB231AE21F1A}" type="slidenum">
              <a:rPr lang="en-GB" smtClean="0"/>
              <a:t>10</a:t>
            </a:fld>
            <a:endParaRPr lang="en-GB"/>
          </a:p>
        </p:txBody>
      </p:sp>
    </p:spTree>
    <p:extLst>
      <p:ext uri="{BB962C8B-B14F-4D97-AF65-F5344CB8AC3E}">
        <p14:creationId xmlns:p14="http://schemas.microsoft.com/office/powerpoint/2010/main" val="13377171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smtClean="0"/>
              <a:t>The research conducted by </a:t>
            </a:r>
            <a:r>
              <a:rPr lang="en-GB" sz="1200" dirty="0" err="1" smtClean="0"/>
              <a:t>timmer</a:t>
            </a:r>
            <a:r>
              <a:rPr lang="en-GB" sz="1200" dirty="0" smtClean="0"/>
              <a:t> and </a:t>
            </a:r>
            <a:r>
              <a:rPr lang="en-GB" sz="1200" dirty="0" err="1" smtClean="0"/>
              <a:t>Sassi</a:t>
            </a:r>
            <a:r>
              <a:rPr lang="en-GB" sz="1200" dirty="0" smtClean="0"/>
              <a:t> fit well with the solution.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smtClean="0"/>
              <a:t>The solution to the issue matches with the causes of food insecurity.</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smtClean="0"/>
              <a:t>The solution matches well with the role of the government, and is realistic.</a:t>
            </a:r>
          </a:p>
          <a:p>
            <a:endParaRPr lang="en-GB" dirty="0"/>
          </a:p>
        </p:txBody>
      </p:sp>
      <p:sp>
        <p:nvSpPr>
          <p:cNvPr id="4" name="Slide Number Placeholder 3"/>
          <p:cNvSpPr>
            <a:spLocks noGrp="1"/>
          </p:cNvSpPr>
          <p:nvPr>
            <p:ph type="sldNum" sz="quarter" idx="10"/>
          </p:nvPr>
        </p:nvSpPr>
        <p:spPr/>
        <p:txBody>
          <a:bodyPr/>
          <a:lstStyle/>
          <a:p>
            <a:fld id="{415EBBE8-460B-412C-B97E-EB231AE21F1A}" type="slidenum">
              <a:rPr lang="en-GB" smtClean="0"/>
              <a:t>12</a:t>
            </a:fld>
            <a:endParaRPr lang="en-GB"/>
          </a:p>
        </p:txBody>
      </p:sp>
    </p:spTree>
    <p:extLst>
      <p:ext uri="{BB962C8B-B14F-4D97-AF65-F5344CB8AC3E}">
        <p14:creationId xmlns:p14="http://schemas.microsoft.com/office/powerpoint/2010/main" val="33278669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Read the names and the year of publishing</a:t>
            </a:r>
            <a:endParaRPr lang="en-GB" dirty="0"/>
          </a:p>
        </p:txBody>
      </p:sp>
      <p:sp>
        <p:nvSpPr>
          <p:cNvPr id="4" name="Slide Number Placeholder 3"/>
          <p:cNvSpPr>
            <a:spLocks noGrp="1"/>
          </p:cNvSpPr>
          <p:nvPr>
            <p:ph type="sldNum" sz="quarter" idx="10"/>
          </p:nvPr>
        </p:nvSpPr>
        <p:spPr/>
        <p:txBody>
          <a:bodyPr/>
          <a:lstStyle/>
          <a:p>
            <a:fld id="{415EBBE8-460B-412C-B97E-EB231AE21F1A}" type="slidenum">
              <a:rPr lang="en-GB" smtClean="0"/>
              <a:t>13</a:t>
            </a:fld>
            <a:endParaRPr lang="en-GB"/>
          </a:p>
        </p:txBody>
      </p:sp>
    </p:spTree>
    <p:extLst>
      <p:ext uri="{BB962C8B-B14F-4D97-AF65-F5344CB8AC3E}">
        <p14:creationId xmlns:p14="http://schemas.microsoft.com/office/powerpoint/2010/main" val="26926505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84686407-AB00-40A3-9132-E2E4407DC493}" type="datetimeFigureOut">
              <a:rPr lang="en-GB" smtClean="0"/>
              <a:t>15/12/2019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1A2794A-88F1-4F69-BD35-08F8D2A2A52C}" type="slidenum">
              <a:rPr lang="en-GB" smtClean="0"/>
              <a:t>‹#›</a:t>
            </a:fld>
            <a:endParaRPr lang="en-GB"/>
          </a:p>
        </p:txBody>
      </p:sp>
    </p:spTree>
    <p:extLst>
      <p:ext uri="{BB962C8B-B14F-4D97-AF65-F5344CB8AC3E}">
        <p14:creationId xmlns:p14="http://schemas.microsoft.com/office/powerpoint/2010/main" val="403736654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4686407-AB00-40A3-9132-E2E4407DC493}" type="datetimeFigureOut">
              <a:rPr lang="en-GB" smtClean="0"/>
              <a:t>15/12/2019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1A2794A-88F1-4F69-BD35-08F8D2A2A52C}" type="slidenum">
              <a:rPr lang="en-GB" smtClean="0"/>
              <a:t>‹#›</a:t>
            </a:fld>
            <a:endParaRPr lang="en-GB"/>
          </a:p>
        </p:txBody>
      </p:sp>
    </p:spTree>
    <p:extLst>
      <p:ext uri="{BB962C8B-B14F-4D97-AF65-F5344CB8AC3E}">
        <p14:creationId xmlns:p14="http://schemas.microsoft.com/office/powerpoint/2010/main" val="154151444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4686407-AB00-40A3-9132-E2E4407DC493}" type="datetimeFigureOut">
              <a:rPr lang="en-GB" smtClean="0"/>
              <a:t>15/12/2019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1A2794A-88F1-4F69-BD35-08F8D2A2A52C}" type="slidenum">
              <a:rPr lang="en-GB" smtClean="0"/>
              <a:t>‹#›</a:t>
            </a:fld>
            <a:endParaRPr lang="en-GB"/>
          </a:p>
        </p:txBody>
      </p:sp>
    </p:spTree>
    <p:extLst>
      <p:ext uri="{BB962C8B-B14F-4D97-AF65-F5344CB8AC3E}">
        <p14:creationId xmlns:p14="http://schemas.microsoft.com/office/powerpoint/2010/main" val="115964981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84686407-AB00-40A3-9132-E2E4407DC493}" type="datetimeFigureOut">
              <a:rPr lang="en-GB" smtClean="0"/>
              <a:t>15/12/2019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1A2794A-88F1-4F69-BD35-08F8D2A2A52C}" type="slidenum">
              <a:rPr lang="en-GB" smtClean="0"/>
              <a:t>‹#›</a:t>
            </a:fld>
            <a:endParaRPr lang="en-GB"/>
          </a:p>
        </p:txBody>
      </p:sp>
    </p:spTree>
    <p:extLst>
      <p:ext uri="{BB962C8B-B14F-4D97-AF65-F5344CB8AC3E}">
        <p14:creationId xmlns:p14="http://schemas.microsoft.com/office/powerpoint/2010/main" val="74631923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84686407-AB00-40A3-9132-E2E4407DC493}" type="datetimeFigureOut">
              <a:rPr lang="en-GB" smtClean="0"/>
              <a:t>15/12/2019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1A2794A-88F1-4F69-BD35-08F8D2A2A52C}" type="slidenum">
              <a:rPr lang="en-GB" smtClean="0"/>
              <a:t>‹#›</a:t>
            </a:fld>
            <a:endParaRPr lang="en-GB"/>
          </a:p>
        </p:txBody>
      </p:sp>
    </p:spTree>
    <p:extLst>
      <p:ext uri="{BB962C8B-B14F-4D97-AF65-F5344CB8AC3E}">
        <p14:creationId xmlns:p14="http://schemas.microsoft.com/office/powerpoint/2010/main" val="166684053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84686407-AB00-40A3-9132-E2E4407DC493}" type="datetimeFigureOut">
              <a:rPr lang="en-GB" smtClean="0"/>
              <a:t>15/12/2019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1A2794A-88F1-4F69-BD35-08F8D2A2A52C}" type="slidenum">
              <a:rPr lang="en-GB" smtClean="0"/>
              <a:t>‹#›</a:t>
            </a:fld>
            <a:endParaRPr lang="en-GB"/>
          </a:p>
        </p:txBody>
      </p:sp>
    </p:spTree>
    <p:extLst>
      <p:ext uri="{BB962C8B-B14F-4D97-AF65-F5344CB8AC3E}">
        <p14:creationId xmlns:p14="http://schemas.microsoft.com/office/powerpoint/2010/main" val="316631982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86407-AB00-40A3-9132-E2E4407DC493}" type="datetimeFigureOut">
              <a:rPr lang="en-GB" smtClean="0"/>
              <a:t>15/12/2019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1A2794A-88F1-4F69-BD35-08F8D2A2A52C}" type="slidenum">
              <a:rPr lang="en-GB" smtClean="0"/>
              <a:t>‹#›</a:t>
            </a:fld>
            <a:endParaRPr lang="en-GB"/>
          </a:p>
        </p:txBody>
      </p:sp>
    </p:spTree>
    <p:extLst>
      <p:ext uri="{BB962C8B-B14F-4D97-AF65-F5344CB8AC3E}">
        <p14:creationId xmlns:p14="http://schemas.microsoft.com/office/powerpoint/2010/main" val="177968952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686407-AB00-40A3-9132-E2E4407DC493}" type="datetimeFigureOut">
              <a:rPr lang="en-GB" smtClean="0"/>
              <a:t>15/12/2019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1A2794A-88F1-4F69-BD35-08F8D2A2A52C}" type="slidenum">
              <a:rPr lang="en-GB" smtClean="0"/>
              <a:t>‹#›</a:t>
            </a:fld>
            <a:endParaRPr lang="en-GB"/>
          </a:p>
        </p:txBody>
      </p:sp>
    </p:spTree>
    <p:extLst>
      <p:ext uri="{BB962C8B-B14F-4D97-AF65-F5344CB8AC3E}">
        <p14:creationId xmlns:p14="http://schemas.microsoft.com/office/powerpoint/2010/main" val="289231130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686407-AB00-40A3-9132-E2E4407DC493}" type="datetimeFigureOut">
              <a:rPr lang="en-GB" smtClean="0"/>
              <a:t>15/12/2019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1A2794A-88F1-4F69-BD35-08F8D2A2A52C}" type="slidenum">
              <a:rPr lang="en-GB" smtClean="0"/>
              <a:t>‹#›</a:t>
            </a:fld>
            <a:endParaRPr lang="en-GB"/>
          </a:p>
        </p:txBody>
      </p:sp>
    </p:spTree>
    <p:extLst>
      <p:ext uri="{BB962C8B-B14F-4D97-AF65-F5344CB8AC3E}">
        <p14:creationId xmlns:p14="http://schemas.microsoft.com/office/powerpoint/2010/main" val="54426799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4686407-AB00-40A3-9132-E2E4407DC493}" type="datetimeFigureOut">
              <a:rPr lang="en-GB" smtClean="0"/>
              <a:t>15/12/2019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1A2794A-88F1-4F69-BD35-08F8D2A2A52C}" type="slidenum">
              <a:rPr lang="en-GB" smtClean="0"/>
              <a:t>‹#›</a:t>
            </a:fld>
            <a:endParaRPr lang="en-GB"/>
          </a:p>
        </p:txBody>
      </p:sp>
    </p:spTree>
    <p:extLst>
      <p:ext uri="{BB962C8B-B14F-4D97-AF65-F5344CB8AC3E}">
        <p14:creationId xmlns:p14="http://schemas.microsoft.com/office/powerpoint/2010/main" val="54155794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4686407-AB00-40A3-9132-E2E4407DC493}" type="datetimeFigureOut">
              <a:rPr lang="en-GB" smtClean="0"/>
              <a:t>15/12/2019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1A2794A-88F1-4F69-BD35-08F8D2A2A52C}" type="slidenum">
              <a:rPr lang="en-GB" smtClean="0"/>
              <a:t>‹#›</a:t>
            </a:fld>
            <a:endParaRPr lang="en-GB"/>
          </a:p>
        </p:txBody>
      </p:sp>
    </p:spTree>
    <p:extLst>
      <p:ext uri="{BB962C8B-B14F-4D97-AF65-F5344CB8AC3E}">
        <p14:creationId xmlns:p14="http://schemas.microsoft.com/office/powerpoint/2010/main" val="384184291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86407-AB00-40A3-9132-E2E4407DC493}" type="datetimeFigureOut">
              <a:rPr lang="en-GB" smtClean="0"/>
              <a:t>15/12/2019</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A2794A-88F1-4F69-BD35-08F8D2A2A52C}" type="slidenum">
              <a:rPr lang="en-GB" smtClean="0"/>
              <a:t>‹#›</a:t>
            </a:fld>
            <a:endParaRPr lang="en-GB"/>
          </a:p>
        </p:txBody>
      </p:sp>
    </p:spTree>
    <p:extLst>
      <p:ext uri="{BB962C8B-B14F-4D97-AF65-F5344CB8AC3E}">
        <p14:creationId xmlns:p14="http://schemas.microsoft.com/office/powerpoint/2010/main" val="21257067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6.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6.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8.xml"/><Relationship Id="rId1" Type="http://schemas.openxmlformats.org/officeDocument/2006/relationships/tags" Target="../tags/tag4.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xml"/><Relationship Id="rId1" Type="http://schemas.openxmlformats.org/officeDocument/2006/relationships/tags" Target="../tags/tag5.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8.xml"/><Relationship Id="rId1" Type="http://schemas.openxmlformats.org/officeDocument/2006/relationships/tags" Target="../tags/tag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14.xml.rels><?xml version="1.0" encoding="UTF-8" standalone="yes"?>
<Relationships xmlns="http://schemas.openxmlformats.org/package/2006/relationships"><Relationship Id="rId2" Type="http://schemas.openxmlformats.org/officeDocument/2006/relationships/hyperlink" Target="https://www.youtube.com/watch?v=Dxhxvg__zUQ"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8472" y="2852928"/>
            <a:ext cx="10515600" cy="2871215"/>
          </a:xfrm>
        </p:spPr>
        <p:txBody>
          <a:bodyPr>
            <a:noAutofit/>
          </a:bodyPr>
          <a:lstStyle/>
          <a:p>
            <a:pPr algn="ctr"/>
            <a:r>
              <a:rPr lang="en-GB" sz="7200" u="sng" dirty="0" smtClean="0"/>
              <a:t>Digital story telling </a:t>
            </a:r>
            <a:r>
              <a:rPr lang="en-GB" sz="7200" dirty="0" smtClean="0"/>
              <a:t/>
            </a:r>
            <a:br>
              <a:rPr lang="en-GB" sz="7200" dirty="0" smtClean="0"/>
            </a:br>
            <a:r>
              <a:rPr lang="en-GB" sz="7200" dirty="0"/>
              <a:t>Faisal </a:t>
            </a:r>
            <a:r>
              <a:rPr lang="en-GB" sz="7200" dirty="0" err="1"/>
              <a:t>Alrajhi</a:t>
            </a:r>
            <a:r>
              <a:rPr lang="en-GB" sz="7200" dirty="0"/>
              <a:t/>
            </a:r>
            <a:br>
              <a:rPr lang="en-GB" sz="7200" dirty="0"/>
            </a:br>
            <a:r>
              <a:rPr lang="en-GB" sz="7200" dirty="0" smtClean="0"/>
              <a:t>Copy </a:t>
            </a:r>
            <a:r>
              <a:rPr lang="en-GB" sz="7200" dirty="0"/>
              <a:t>@2019</a:t>
            </a:r>
            <a:br>
              <a:rPr lang="en-GB" sz="7200" dirty="0"/>
            </a:br>
            <a:r>
              <a:rPr lang="en-GB" sz="7200" dirty="0"/>
              <a:t/>
            </a:r>
            <a:br>
              <a:rPr lang="en-GB" sz="7200" dirty="0"/>
            </a:br>
            <a:endParaRPr lang="en-GB" sz="7200" dirty="0"/>
          </a:p>
        </p:txBody>
      </p:sp>
    </p:spTree>
    <p:custDataLst>
      <p:tags r:id="rId1"/>
    </p:custDataLst>
    <p:extLst>
      <p:ext uri="{BB962C8B-B14F-4D97-AF65-F5344CB8AC3E}">
        <p14:creationId xmlns:p14="http://schemas.microsoft.com/office/powerpoint/2010/main" val="77891917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advTm="16048">
        <p15:prstTrans prst="peelOff"/>
      </p:transition>
    </mc:Choice>
    <mc:Fallback>
      <p:transition spd="slow" advTm="16048">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2"/>
                                        </p:tgtEl>
                                      </p:cBhvr>
                                    </p:animEffect>
                                    <p:animScale>
                                      <p:cBhvr>
                                        <p:cTn id="7" dur="250" autoRev="1" fill="hold"/>
                                        <p:tgtEl>
                                          <p:spTgt spid="2"/>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11" presetClass="path" presetSubtype="0" accel="50000" decel="50000" fill="hold" grpId="1" nodeType="clickEffect">
                                  <p:stCondLst>
                                    <p:cond delay="0"/>
                                  </p:stCondLst>
                                  <p:childTnLst>
                                    <p:animMotion origin="layout" path="M 4.375E-6 -1.48148E-6 L 0.03593 0.06204 L 0.10794 0.06204 L 0.072 0.125 L 0.10794 0.18704 L 0.03593 0.18704 L 4.375E-6 0.25 L -0.03594 0.18704 L -0.10795 0.18704 L -0.07201 0.125 L -0.10795 0.06204 L -0.03594 0.06204 L 4.375E-6 -1.48148E-6 Z " pathEditMode="relative" rAng="0" ptsTypes="AAAAAAAAAAAAA">
                                      <p:cBhvr>
                                        <p:cTn id="11" dur="2000" fill="hold"/>
                                        <p:tgtEl>
                                          <p:spTgt spid="2"/>
                                        </p:tgtEl>
                                        <p:attrNameLst>
                                          <p:attrName>ppt_x</p:attrName>
                                          <p:attrName>ppt_y</p:attrName>
                                        </p:attrNameLst>
                                      </p:cBhvr>
                                      <p:rCtr x="0" y="125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3365627"/>
          </a:xfrm>
        </p:spPr>
        <p:txBody>
          <a:bodyPr>
            <a:normAutofit/>
          </a:bodyPr>
          <a:lstStyle/>
          <a:p>
            <a:r>
              <a:rPr lang="en-GB" sz="8800" dirty="0" smtClean="0"/>
              <a:t>Perspectives about food security</a:t>
            </a:r>
            <a:endParaRPr lang="en-GB" sz="8800" dirty="0"/>
          </a:p>
        </p:txBody>
      </p:sp>
    </p:spTree>
    <p:custDataLst>
      <p:tags r:id="rId1"/>
    </p:custDataLst>
    <p:extLst>
      <p:ext uri="{BB962C8B-B14F-4D97-AF65-F5344CB8AC3E}">
        <p14:creationId xmlns:p14="http://schemas.microsoft.com/office/powerpoint/2010/main" val="105729664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advTm="32017">
        <p15:prstTrans prst="peelOff"/>
      </p:transition>
    </mc:Choice>
    <mc:Fallback>
      <p:transition spd="slow" advTm="32017">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7" presetClass="emph" presetSubtype="2" fill="hold" nodeType="clickEffect">
                                  <p:stCondLst>
                                    <p:cond delay="0"/>
                                  </p:stCondLst>
                                  <p:childTnLst>
                                    <p:animClr clrSpc="rgb" dir="cw">
                                      <p:cBhvr>
                                        <p:cTn id="14" dur="2000" fill="hold"/>
                                        <p:tgtEl>
                                          <p:spTgt spid="2"/>
                                        </p:tgtEl>
                                        <p:attrNameLst>
                                          <p:attrName>stroke.color</p:attrName>
                                        </p:attrNameLst>
                                      </p:cBhvr>
                                      <p:to>
                                        <a:schemeClr val="accent2"/>
                                      </p:to>
                                    </p:animClr>
                                    <p:set>
                                      <p:cBhvr>
                                        <p:cTn id="15" dur="2000" fill="hold"/>
                                        <p:tgtEl>
                                          <p:spTgt spid="2"/>
                                        </p:tgtEl>
                                        <p:attrNameLst>
                                          <p:attrName>stroke.on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This  picture shows a clear implication that food needs to be secured</a:t>
            </a:r>
            <a:endParaRPr lang="en-GB" dirty="0"/>
          </a:p>
        </p:txBody>
      </p:sp>
      <p:pic>
        <p:nvPicPr>
          <p:cNvPr id="4" name="Content Placeholder 3"/>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838200" y="1825624"/>
            <a:ext cx="10515599" cy="4904359"/>
          </a:xfrm>
        </p:spPr>
      </p:pic>
    </p:spTree>
    <p:custDataLst>
      <p:tags r:id="rId1"/>
    </p:custDataLst>
    <p:extLst>
      <p:ext uri="{BB962C8B-B14F-4D97-AF65-F5344CB8AC3E}">
        <p14:creationId xmlns:p14="http://schemas.microsoft.com/office/powerpoint/2010/main" val="137254118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advTm="22052">
        <p15:prstTrans prst="peelOff"/>
      </p:transition>
    </mc:Choice>
    <mc:Fallback>
      <p:transition spd="slow" advTm="22052">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xit" presetSubtype="0" fill="hold" grpId="0" nodeType="clickEffect">
                                  <p:stCondLst>
                                    <p:cond delay="0"/>
                                  </p:stCondLst>
                                  <p:childTnLst>
                                    <p:animEffect transition="out" filter="fade">
                                      <p:cBhvr>
                                        <p:cTn id="6" dur="2000"/>
                                        <p:tgtEl>
                                          <p:spTgt spid="2"/>
                                        </p:tgtEl>
                                      </p:cBhvr>
                                    </p:animEffect>
                                    <p:anim calcmode="lin" valueType="num">
                                      <p:cBhvr>
                                        <p:cTn id="7" dur="2000"/>
                                        <p:tgtEl>
                                          <p:spTgt spid="2"/>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8" dur="2000"/>
                                        <p:tgtEl>
                                          <p:spTgt spid="2"/>
                                        </p:tgtEl>
                                        <p:attrNameLst>
                                          <p:attrName>ppt_h</p:attrName>
                                        </p:attrNameLst>
                                      </p:cBhvr>
                                      <p:tavLst>
                                        <p:tav tm="0">
                                          <p:val>
                                            <p:strVal val="ppt_h"/>
                                          </p:val>
                                        </p:tav>
                                        <p:tav tm="100000">
                                          <p:val>
                                            <p:strVal val="ppt_h"/>
                                          </p:val>
                                        </p:tav>
                                      </p:tavLst>
                                    </p:anim>
                                    <p:set>
                                      <p:cBhvr>
                                        <p:cTn id="9" dur="1" fill="hold">
                                          <p:stCondLst>
                                            <p:cond delay="1999"/>
                                          </p:stCondLst>
                                        </p:cTn>
                                        <p:tgtEl>
                                          <p:spTgt spid="2"/>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37" presetClass="exit" presetSubtype="0" fill="hold" nodeType="clickEffect">
                                  <p:stCondLst>
                                    <p:cond delay="0"/>
                                  </p:stCondLst>
                                  <p:childTnLst>
                                    <p:animEffect transition="out" filter="fade">
                                      <p:cBhvr>
                                        <p:cTn id="13" dur="1000"/>
                                        <p:tgtEl>
                                          <p:spTgt spid="4"/>
                                        </p:tgtEl>
                                      </p:cBhvr>
                                    </p:animEffect>
                                    <p:anim calcmode="lin" valueType="num">
                                      <p:cBhvr>
                                        <p:cTn id="14" dur="1000"/>
                                        <p:tgtEl>
                                          <p:spTgt spid="4"/>
                                        </p:tgtEl>
                                        <p:attrNameLst>
                                          <p:attrName>ppt_x</p:attrName>
                                        </p:attrNameLst>
                                      </p:cBhvr>
                                      <p:tavLst>
                                        <p:tav tm="0">
                                          <p:val>
                                            <p:strVal val="ppt_x"/>
                                          </p:val>
                                        </p:tav>
                                        <p:tav tm="100000">
                                          <p:val>
                                            <p:strVal val="ppt_x"/>
                                          </p:val>
                                        </p:tav>
                                      </p:tavLst>
                                    </p:anim>
                                    <p:anim calcmode="lin" valueType="num">
                                      <p:cBhvr>
                                        <p:cTn id="15" dur="100" decel="100000"/>
                                        <p:tgtEl>
                                          <p:spTgt spid="4"/>
                                        </p:tgtEl>
                                        <p:attrNameLst>
                                          <p:attrName>ppt_y</p:attrName>
                                        </p:attrNameLst>
                                      </p:cBhvr>
                                      <p:tavLst>
                                        <p:tav tm="0">
                                          <p:val>
                                            <p:strVal val="ppt_y"/>
                                          </p:val>
                                        </p:tav>
                                        <p:tav tm="100000">
                                          <p:val>
                                            <p:strVal val="ppt_y-.03"/>
                                          </p:val>
                                        </p:tav>
                                      </p:tavLst>
                                    </p:anim>
                                    <p:anim calcmode="lin" valueType="num">
                                      <p:cBhvr>
                                        <p:cTn id="16" dur="900" accel="100000">
                                          <p:stCondLst>
                                            <p:cond delay="100"/>
                                          </p:stCondLst>
                                        </p:cTn>
                                        <p:tgtEl>
                                          <p:spTgt spid="4"/>
                                        </p:tgtEl>
                                        <p:attrNameLst>
                                          <p:attrName>ppt_y</p:attrName>
                                        </p:attrNameLst>
                                      </p:cBhvr>
                                      <p:tavLst>
                                        <p:tav tm="0">
                                          <p:val>
                                            <p:strVal val="ppt_y"/>
                                          </p:val>
                                        </p:tav>
                                        <p:tav tm="100000">
                                          <p:val>
                                            <p:strVal val="ppt_y+1"/>
                                          </p:val>
                                        </p:tav>
                                      </p:tavLst>
                                    </p:anim>
                                    <p:set>
                                      <p:cBhvr>
                                        <p:cTn id="17" dur="1" fill="hold">
                                          <p:stCondLst>
                                            <p:cond delay="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638620" y="2197290"/>
            <a:ext cx="4006532" cy="1538785"/>
          </a:xfrm>
        </p:spPr>
        <p:txBody>
          <a:bodyPr>
            <a:noAutofit/>
          </a:bodyPr>
          <a:lstStyle/>
          <a:p>
            <a:r>
              <a:rPr lang="en-GB" sz="6000" dirty="0" smtClean="0"/>
              <a:t>Food security</a:t>
            </a:r>
            <a:endParaRPr lang="en-GB" sz="6000" dirty="0"/>
          </a:p>
        </p:txBody>
      </p:sp>
      <p:sp>
        <p:nvSpPr>
          <p:cNvPr id="9" name="Content Placeholder 8"/>
          <p:cNvSpPr>
            <a:spLocks noGrp="1"/>
          </p:cNvSpPr>
          <p:nvPr>
            <p:ph idx="1"/>
          </p:nvPr>
        </p:nvSpPr>
        <p:spPr>
          <a:xfrm>
            <a:off x="4645152" y="518614"/>
            <a:ext cx="6300803" cy="5991724"/>
          </a:xfrm>
        </p:spPr>
        <p:txBody>
          <a:bodyPr>
            <a:noAutofit/>
          </a:bodyPr>
          <a:lstStyle/>
          <a:p>
            <a:pPr marL="0" indent="0">
              <a:buNone/>
            </a:pPr>
            <a:r>
              <a:rPr lang="en-GB" sz="6000" dirty="0"/>
              <a:t>Food security is considered as the ability to access affordable food at the right quantities and containing the right nutrients</a:t>
            </a:r>
            <a:endParaRPr lang="en-GB" sz="6000" dirty="0"/>
          </a:p>
        </p:txBody>
      </p:sp>
      <p:sp>
        <p:nvSpPr>
          <p:cNvPr id="2" name="AutoShape 2" descr="12.jpg"/>
          <p:cNvSpPr>
            <a:spLocks noGrp="1" noChangeAspect="1" noChangeArrowheads="1"/>
          </p:cNvSpPr>
          <p:nvPr>
            <p:ph type="body" sz="half" idx="2"/>
          </p:nvPr>
        </p:nvSpPr>
        <p:spPr bwMode="auto">
          <a:xfrm>
            <a:off x="839788" y="3931920"/>
            <a:ext cx="2854388" cy="257841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Tree>
    <p:custDataLst>
      <p:tags r:id="rId1"/>
    </p:custDataLst>
    <p:extLst>
      <p:ext uri="{BB962C8B-B14F-4D97-AF65-F5344CB8AC3E}">
        <p14:creationId xmlns:p14="http://schemas.microsoft.com/office/powerpoint/2010/main" val="38068998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advTm="20510">
        <p15:prstTrans prst="peelOff"/>
      </p:transition>
    </mc:Choice>
    <mc:Fallback>
      <p:transition spd="slow" advTm="2051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xit" presetSubtype="0" fill="hold" grpId="0" nodeType="clickEffect">
                                  <p:stCondLst>
                                    <p:cond delay="0"/>
                                  </p:stCondLst>
                                  <p:childTnLst>
                                    <p:animEffect transition="out" filter="wipe(down)">
                                      <p:cBhvr>
                                        <p:cTn id="6" dur="180" accel="50000">
                                          <p:stCondLst>
                                            <p:cond delay="1820"/>
                                          </p:stCondLst>
                                        </p:cTn>
                                        <p:tgtEl>
                                          <p:spTgt spid="8"/>
                                        </p:tgtEl>
                                      </p:cBhvr>
                                    </p:animEffect>
                                    <p:anim calcmode="lin" valueType="num">
                                      <p:cBhvr>
                                        <p:cTn id="7" dur="1822" tmFilter="0,0; 0.14,0.31; 0.43,0.73; 0.71,0.91; 1.0,1.0">
                                          <p:stCondLst>
                                            <p:cond delay="0"/>
                                          </p:stCondLst>
                                        </p:cTn>
                                        <p:tgtEl>
                                          <p:spTgt spid="8"/>
                                        </p:tgtEl>
                                        <p:attrNameLst>
                                          <p:attrName>ppt_x</p:attrName>
                                        </p:attrNameLst>
                                      </p:cBhvr>
                                      <p:tavLst>
                                        <p:tav tm="0">
                                          <p:val>
                                            <p:strVal val="ppt_x"/>
                                          </p:val>
                                        </p:tav>
                                        <p:tav tm="100000">
                                          <p:val>
                                            <p:strVal val="#ppt_x+0.25"/>
                                          </p:val>
                                        </p:tav>
                                      </p:tavLst>
                                    </p:anim>
                                    <p:anim calcmode="lin" valueType="num">
                                      <p:cBhvr>
                                        <p:cTn id="8" dur="178">
                                          <p:stCondLst>
                                            <p:cond delay="1822"/>
                                          </p:stCondLst>
                                        </p:cTn>
                                        <p:tgtEl>
                                          <p:spTgt spid="8"/>
                                        </p:tgtEl>
                                        <p:attrNameLst>
                                          <p:attrName>ppt_x</p:attrName>
                                        </p:attrNameLst>
                                      </p:cBhvr>
                                      <p:tavLst>
                                        <p:tav tm="0">
                                          <p:val>
                                            <p:strVal val="ppt_x"/>
                                          </p:val>
                                        </p:tav>
                                        <p:tav tm="100000">
                                          <p:val>
                                            <p:strVal val="ppt_x"/>
                                          </p:val>
                                        </p:tav>
                                      </p:tavLst>
                                    </p:anim>
                                    <p:anim calcmode="lin" valueType="num">
                                      <p:cBhvr>
                                        <p:cTn id="9" dur="664" tmFilter="0.0,0.0;0.25,0.07;0.50,0.2;0.75,0.467;1.0,1.0">
                                          <p:stCondLst>
                                            <p:cond delay="0"/>
                                          </p:stCondLst>
                                        </p:cTn>
                                        <p:tgtEl>
                                          <p:spTgt spid="8"/>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10" dur="664" tmFilter="0, 0; 0.125,0.2665; 0.25,0.4; 0.375,0.465; 0.5,0.5;  0.625,0.535; 0.75,0.6; 0.875,0.7335; 1,1">
                                          <p:stCondLst>
                                            <p:cond delay="664"/>
                                          </p:stCondLst>
                                        </p:cTn>
                                        <p:tgtEl>
                                          <p:spTgt spid="8"/>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11" dur="332" tmFilter="0, 0; 0.125,0.2665; 0.25,0.4; 0.375,0.465; 0.5,0.5;  0.625,0.535; 0.75,0.6; 0.875,0.7335; 1,1">
                                          <p:stCondLst>
                                            <p:cond delay="1324"/>
                                          </p:stCondLst>
                                        </p:cTn>
                                        <p:tgtEl>
                                          <p:spTgt spid="8"/>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12" dur="164" tmFilter="0, 0; 0.125,0.2665; 0.25,0.4; 0.375,0.465; 0.5,0.5;  0.625,0.535; 0.75,0.6; 0.875,0.7335; 1,1">
                                          <p:stCondLst>
                                            <p:cond delay="1656"/>
                                          </p:stCondLst>
                                        </p:cTn>
                                        <p:tgtEl>
                                          <p:spTgt spid="8"/>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13" dur="180" accel="50000">
                                          <p:stCondLst>
                                            <p:cond delay="1820"/>
                                          </p:stCondLst>
                                        </p:cTn>
                                        <p:tgtEl>
                                          <p:spTgt spid="8"/>
                                        </p:tgtEl>
                                        <p:attrNameLst>
                                          <p:attrName>ppt_y</p:attrName>
                                        </p:attrNameLst>
                                      </p:cBhvr>
                                      <p:tavLst>
                                        <p:tav tm="0">
                                          <p:val>
                                            <p:strVal val="ppt_y"/>
                                          </p:val>
                                        </p:tav>
                                        <p:tav tm="100000">
                                          <p:val>
                                            <p:strVal val="ppt_y+ppt_h"/>
                                          </p:val>
                                        </p:tav>
                                      </p:tavLst>
                                    </p:anim>
                                    <p:animScale>
                                      <p:cBhvr>
                                        <p:cTn id="14" dur="26">
                                          <p:stCondLst>
                                            <p:cond delay="620"/>
                                          </p:stCondLst>
                                        </p:cTn>
                                        <p:tgtEl>
                                          <p:spTgt spid="8"/>
                                        </p:tgtEl>
                                      </p:cBhvr>
                                      <p:to x="100000" y="60000"/>
                                    </p:animScale>
                                    <p:animScale>
                                      <p:cBhvr>
                                        <p:cTn id="15" dur="166" decel="50000">
                                          <p:stCondLst>
                                            <p:cond delay="646"/>
                                          </p:stCondLst>
                                        </p:cTn>
                                        <p:tgtEl>
                                          <p:spTgt spid="8"/>
                                        </p:tgtEl>
                                      </p:cBhvr>
                                      <p:to x="100000" y="100000"/>
                                    </p:animScale>
                                    <p:animScale>
                                      <p:cBhvr>
                                        <p:cTn id="16" dur="26">
                                          <p:stCondLst>
                                            <p:cond delay="1312"/>
                                          </p:stCondLst>
                                        </p:cTn>
                                        <p:tgtEl>
                                          <p:spTgt spid="8"/>
                                        </p:tgtEl>
                                      </p:cBhvr>
                                      <p:to x="100000" y="80000"/>
                                    </p:animScale>
                                    <p:animScale>
                                      <p:cBhvr>
                                        <p:cTn id="17" dur="166" decel="50000">
                                          <p:stCondLst>
                                            <p:cond delay="1338"/>
                                          </p:stCondLst>
                                        </p:cTn>
                                        <p:tgtEl>
                                          <p:spTgt spid="8"/>
                                        </p:tgtEl>
                                      </p:cBhvr>
                                      <p:to x="100000" y="100000"/>
                                    </p:animScale>
                                    <p:animScale>
                                      <p:cBhvr>
                                        <p:cTn id="18" dur="26">
                                          <p:stCondLst>
                                            <p:cond delay="1642"/>
                                          </p:stCondLst>
                                        </p:cTn>
                                        <p:tgtEl>
                                          <p:spTgt spid="8"/>
                                        </p:tgtEl>
                                      </p:cBhvr>
                                      <p:to x="100000" y="90000"/>
                                    </p:animScale>
                                    <p:animScale>
                                      <p:cBhvr>
                                        <p:cTn id="19" dur="166" decel="50000">
                                          <p:stCondLst>
                                            <p:cond delay="1668"/>
                                          </p:stCondLst>
                                        </p:cTn>
                                        <p:tgtEl>
                                          <p:spTgt spid="8"/>
                                        </p:tgtEl>
                                      </p:cBhvr>
                                      <p:to x="100000" y="100000"/>
                                    </p:animScale>
                                    <p:animScale>
                                      <p:cBhvr>
                                        <p:cTn id="20" dur="26">
                                          <p:stCondLst>
                                            <p:cond delay="1808"/>
                                          </p:stCondLst>
                                        </p:cTn>
                                        <p:tgtEl>
                                          <p:spTgt spid="8"/>
                                        </p:tgtEl>
                                      </p:cBhvr>
                                      <p:to x="100000" y="95000"/>
                                    </p:animScale>
                                    <p:animScale>
                                      <p:cBhvr>
                                        <p:cTn id="21" dur="166" decel="50000">
                                          <p:stCondLst>
                                            <p:cond delay="1834"/>
                                          </p:stCondLst>
                                        </p:cTn>
                                        <p:tgtEl>
                                          <p:spTgt spid="8"/>
                                        </p:tgtEl>
                                      </p:cBhvr>
                                      <p:to x="100000" y="100000"/>
                                    </p:animScale>
                                    <p:set>
                                      <p:cBhvr>
                                        <p:cTn id="22" dur="1" fill="hold">
                                          <p:stCondLst>
                                            <p:cond delay="1999"/>
                                          </p:stCondLst>
                                        </p:cTn>
                                        <p:tgtEl>
                                          <p:spTgt spid="8"/>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41" presetClass="entr" presetSubtype="0" fill="hold" grpId="0" nodeType="clickEffect">
                                  <p:stCondLst>
                                    <p:cond delay="0"/>
                                  </p:stCondLst>
                                  <p:iterate type="lt">
                                    <p:tmPct val="10000"/>
                                  </p:iterate>
                                  <p:childTnLst>
                                    <p:set>
                                      <p:cBhvr>
                                        <p:cTn id="26" dur="1" fill="hold">
                                          <p:stCondLst>
                                            <p:cond delay="0"/>
                                          </p:stCondLst>
                                        </p:cTn>
                                        <p:tgtEl>
                                          <p:spTgt spid="9">
                                            <p:txEl>
                                              <p:pRg st="0" end="0"/>
                                            </p:txEl>
                                          </p:spTgt>
                                        </p:tgtEl>
                                        <p:attrNameLst>
                                          <p:attrName>style.visibility</p:attrName>
                                        </p:attrNameLst>
                                      </p:cBhvr>
                                      <p:to>
                                        <p:strVal val="visible"/>
                                      </p:to>
                                    </p:set>
                                    <p:anim calcmode="lin" valueType="num">
                                      <p:cBhvr>
                                        <p:cTn id="27" dur="500" fill="hold"/>
                                        <p:tgtEl>
                                          <p:spTgt spid="9">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9">
                                            <p:txEl>
                                              <p:pRg st="0" end="0"/>
                                            </p:txEl>
                                          </p:spTgt>
                                        </p:tgtEl>
                                        <p:attrNameLst>
                                          <p:attrName>ppt_y</p:attrName>
                                        </p:attrNameLst>
                                      </p:cBhvr>
                                      <p:tavLst>
                                        <p:tav tm="0">
                                          <p:val>
                                            <p:strVal val="#ppt_y"/>
                                          </p:val>
                                        </p:tav>
                                        <p:tav tm="100000">
                                          <p:val>
                                            <p:strVal val="#ppt_y"/>
                                          </p:val>
                                        </p:tav>
                                      </p:tavLst>
                                    </p:anim>
                                    <p:anim calcmode="lin" valueType="num">
                                      <p:cBhvr>
                                        <p:cTn id="29" dur="500" fill="hold"/>
                                        <p:tgtEl>
                                          <p:spTgt spid="9">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9">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322443"/>
          </a:xfrm>
        </p:spPr>
        <p:txBody>
          <a:bodyPr>
            <a:normAutofit/>
          </a:bodyPr>
          <a:lstStyle/>
          <a:p>
            <a:r>
              <a:rPr lang="en-GB" sz="6000" dirty="0"/>
              <a:t>Food Insecurity is </a:t>
            </a:r>
            <a:r>
              <a:rPr lang="en-GB" sz="6000" dirty="0" smtClean="0"/>
              <a:t>also one </a:t>
            </a:r>
            <a:r>
              <a:rPr lang="en-GB" sz="6000" dirty="0"/>
              <a:t>of the major health issues in the United States, and about 12% of the population in the United States experience food Insecurity</a:t>
            </a:r>
            <a:endParaRPr lang="en-GB" sz="6000" dirty="0"/>
          </a:p>
        </p:txBody>
      </p:sp>
    </p:spTree>
    <p:custDataLst>
      <p:tags r:id="rId1"/>
    </p:custDataLst>
    <p:extLst>
      <p:ext uri="{BB962C8B-B14F-4D97-AF65-F5344CB8AC3E}">
        <p14:creationId xmlns:p14="http://schemas.microsoft.com/office/powerpoint/2010/main" val="391275273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advTm="17951">
        <p15:prstTrans prst="peelOff"/>
      </p:transition>
    </mc:Choice>
    <mc:Fallback>
      <p:transition spd="slow" advTm="17951">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8"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5000" fill="hold"/>
                                        <p:tgtEl>
                                          <p:spTgt spid="2"/>
                                        </p:tgtEl>
                                        <p:attrNameLst>
                                          <p:attrName>ppt_x</p:attrName>
                                        </p:attrNameLst>
                                      </p:cBhvr>
                                      <p:tavLst>
                                        <p:tav tm="0">
                                          <p:val>
                                            <p:strVal val="#ppt_x"/>
                                          </p:val>
                                        </p:tav>
                                        <p:tav tm="100000">
                                          <p:val>
                                            <p:strVal val="#ppt_x"/>
                                          </p:val>
                                        </p:tav>
                                      </p:tavLst>
                                    </p:anim>
                                    <p:anim calcmode="lin" valueType="num">
                                      <p:cBhvr>
                                        <p:cTn id="8" dur="15000" fill="hold"/>
                                        <p:tgtEl>
                                          <p:spTgt spid="2"/>
                                        </p:tgtEl>
                                        <p:attrNameLst>
                                          <p:attrName>ppt_y</p:attrName>
                                        </p:attrNameLst>
                                      </p:cBhvr>
                                      <p:tavLst>
                                        <p:tav tm="0">
                                          <p:val>
                                            <p:strVal val="#ppt_y+1"/>
                                          </p:val>
                                        </p:tav>
                                        <p:tav tm="100000">
                                          <p:val>
                                            <p:strVal val="#ppt_y-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6000" dirty="0" smtClean="0"/>
              <a:t>Food security</a:t>
            </a:r>
            <a:endParaRPr lang="en-GB" sz="6000" dirty="0"/>
          </a:p>
        </p:txBody>
      </p:sp>
      <p:pic>
        <p:nvPicPr>
          <p:cNvPr id="4" name="Content Placeholder 3"/>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1024128" y="1690688"/>
            <a:ext cx="9820656" cy="4911280"/>
          </a:xfrm>
        </p:spPr>
      </p:pic>
    </p:spTree>
    <p:custDataLst>
      <p:tags r:id="rId1"/>
    </p:custDataLst>
    <p:extLst>
      <p:ext uri="{BB962C8B-B14F-4D97-AF65-F5344CB8AC3E}">
        <p14:creationId xmlns:p14="http://schemas.microsoft.com/office/powerpoint/2010/main" val="287912017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advTm="20442">
        <p15:prstTrans prst="peelOff"/>
      </p:transition>
    </mc:Choice>
    <mc:Fallback>
      <p:transition spd="slow" advTm="20442">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mph" presetSubtype="0" fill="hold" grpId="0" nodeType="clickEffect">
                                  <p:stCondLst>
                                    <p:cond delay="0"/>
                                  </p:stCondLst>
                                  <p:childTnLst>
                                    <p:anim calcmode="discrete" valueType="str">
                                      <p:cBhvr override="childStyle">
                                        <p:cTn id="6" dur="2000" fill="hold"/>
                                        <p:tgtEl>
                                          <p:spTgt spid="2"/>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childTnLst>
                          </p:cTn>
                        </p:par>
                      </p:childTnLst>
                    </p:cTn>
                  </p:par>
                  <p:par>
                    <p:cTn id="7" fill="hold">
                      <p:stCondLst>
                        <p:cond delay="indefinite"/>
                      </p:stCondLst>
                      <p:childTnLst>
                        <p:par>
                          <p:cTn id="8" fill="hold">
                            <p:stCondLst>
                              <p:cond delay="0"/>
                            </p:stCondLst>
                            <p:childTnLst>
                              <p:par>
                                <p:cTn id="9" presetID="26" presetClass="emph" presetSubtype="0" fill="hold" nodeType="clickEffect">
                                  <p:stCondLst>
                                    <p:cond delay="0"/>
                                  </p:stCondLst>
                                  <p:childTnLst>
                                    <p:animEffect transition="out" filter="fade">
                                      <p:cBhvr>
                                        <p:cTn id="10" dur="500" tmFilter="0, 0; .2, .5; .8, .5; 1, 0"/>
                                        <p:tgtEl>
                                          <p:spTgt spid="4"/>
                                        </p:tgtEl>
                                      </p:cBhvr>
                                    </p:animEffect>
                                    <p:animScale>
                                      <p:cBhvr>
                                        <p:cTn id="11" dur="250" autoRev="1"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Vibrant Statements regarding Solution</a:t>
            </a:r>
            <a:r>
              <a:rPr lang="en-GB" dirty="0"/>
              <a:t/>
            </a:r>
            <a:br>
              <a:rPr lang="en-GB" dirty="0"/>
            </a:br>
            <a:r>
              <a:rPr lang="en-GB" dirty="0"/>
              <a:t/>
            </a:r>
            <a:br>
              <a:rPr lang="en-GB" dirty="0"/>
            </a:br>
            <a:endParaRPr lang="en-GB" dirty="0"/>
          </a:p>
        </p:txBody>
      </p:sp>
      <p:sp>
        <p:nvSpPr>
          <p:cNvPr id="3" name="Content Placeholder 2"/>
          <p:cNvSpPr>
            <a:spLocks noGrp="1"/>
          </p:cNvSpPr>
          <p:nvPr>
            <p:ph idx="1"/>
          </p:nvPr>
        </p:nvSpPr>
        <p:spPr/>
        <p:txBody>
          <a:bodyPr/>
          <a:lstStyle/>
          <a:p>
            <a:pPr marL="0" indent="0" fontAlgn="base">
              <a:buNone/>
            </a:pPr>
            <a:r>
              <a:rPr lang="en-GB" sz="4000" dirty="0"/>
              <a:t>Government should take an action</a:t>
            </a:r>
          </a:p>
          <a:p>
            <a:pPr marL="0" indent="0" fontAlgn="base">
              <a:buNone/>
            </a:pPr>
            <a:r>
              <a:rPr lang="en-GB" sz="4000" dirty="0"/>
              <a:t>All children should have meals at school</a:t>
            </a:r>
          </a:p>
          <a:p>
            <a:pPr marL="0" indent="0" fontAlgn="base">
              <a:buNone/>
            </a:pPr>
            <a:r>
              <a:rPr lang="en-GB" sz="4000" dirty="0"/>
              <a:t>Implementing Programs</a:t>
            </a:r>
          </a:p>
          <a:p>
            <a:pPr marL="0" indent="0" fontAlgn="base">
              <a:buNone/>
            </a:pPr>
            <a:r>
              <a:rPr lang="en-GB" sz="4000" dirty="0"/>
              <a:t>Feeding poor families</a:t>
            </a:r>
          </a:p>
          <a:p>
            <a:pPr marL="0" indent="0">
              <a:buNone/>
            </a:pPr>
            <a:r>
              <a:rPr lang="en-GB" dirty="0"/>
              <a:t/>
            </a:r>
            <a:br>
              <a:rPr lang="en-GB" dirty="0"/>
            </a:br>
            <a:endParaRPr lang="en-GB" dirty="0"/>
          </a:p>
        </p:txBody>
      </p:sp>
      <p:sp>
        <p:nvSpPr>
          <p:cNvPr id="4" name="Text Placeholder 3"/>
          <p:cNvSpPr>
            <a:spLocks noGrp="1"/>
          </p:cNvSpPr>
          <p:nvPr>
            <p:ph type="body" sz="half" idx="2"/>
          </p:nvPr>
        </p:nvSpPr>
        <p:spPr/>
        <p:txBody>
          <a:bodyPr/>
          <a:lstStyle/>
          <a:p>
            <a:endParaRPr lang="en-GB"/>
          </a:p>
        </p:txBody>
      </p:sp>
    </p:spTree>
    <p:custDataLst>
      <p:tags r:id="rId1"/>
    </p:custDataLst>
    <p:extLst>
      <p:ext uri="{BB962C8B-B14F-4D97-AF65-F5344CB8AC3E}">
        <p14:creationId xmlns:p14="http://schemas.microsoft.com/office/powerpoint/2010/main" val="185366625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advTm="35071">
        <p15:prstTrans prst="peelOff"/>
      </p:transition>
    </mc:Choice>
    <mc:Fallback>
      <p:transition spd="slow" advTm="35071">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path" presetSubtype="0" accel="50000" decel="50000" fill="hold" grpId="0" nodeType="clickEffect">
                                  <p:stCondLst>
                                    <p:cond delay="0"/>
                                  </p:stCondLst>
                                  <p:childTnLst>
                                    <p:animMotion origin="layout" path="M 0 0 C 0.002 0.063 0.009 0.108 0.016 0.108 C 0.023 0.108 0.029 0.063 0.031 0 C 0.034 0.063 0.04 0.108 0.047 0.108 C 0.054 0.108 0.06 0.063 0.062 0 C 0.065 0.063 0.071 0.108 0.078 0.108 C 0.085 0.108 0.092 0.063 0.094 0 C 0.096 0.063 0.102 0.108 0.11 0.108 C 0.116 0.108 0.123 0.063 0.125 0 C 0.127 0.063 0.134 0.108 0.141 0.108 C 0.148 0.108 0.154 0.063 0.156 0 C 0.159 0.063 0.165 0.108 0.172 0.108 C 0.179 0.108 0.185 0.063 0.188 0 C 0.19 0.063 0.196 0.108 0.203 0.108 C 0.21 0.108 0.217 0.063 0.219 0 C 0.221 0.063 0.227 0.108 0.235 0.108 C 0.242 0.108 0.248 0.063 0.25 0 E" pathEditMode="relative" ptsTypes="">
                                      <p:cBhvr>
                                        <p:cTn id="6" dur="2000" fill="hold"/>
                                        <p:tgtEl>
                                          <p:spTgt spid="2"/>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27" presetClass="emph" presetSubtype="0" fill="remove" grpId="0" nodeType="clickEffect">
                                  <p:stCondLst>
                                    <p:cond delay="0"/>
                                  </p:stCondLst>
                                  <p:childTnLst>
                                    <p:animClr clrSpc="rgb" dir="cw">
                                      <p:cBhvr override="childStyle">
                                        <p:cTn id="10" dur="250" autoRev="1" fill="remove"/>
                                        <p:tgtEl>
                                          <p:spTgt spid="3">
                                            <p:txEl>
                                              <p:pRg st="0" end="0"/>
                                            </p:txEl>
                                          </p:spTgt>
                                        </p:tgtEl>
                                        <p:attrNameLst>
                                          <p:attrName>style.color</p:attrName>
                                        </p:attrNameLst>
                                      </p:cBhvr>
                                      <p:to>
                                        <a:schemeClr val="bg1"/>
                                      </p:to>
                                    </p:animClr>
                                    <p:animClr clrSpc="rgb" dir="cw">
                                      <p:cBhvr>
                                        <p:cTn id="11" dur="250" autoRev="1" fill="remove"/>
                                        <p:tgtEl>
                                          <p:spTgt spid="3">
                                            <p:txEl>
                                              <p:pRg st="0" end="0"/>
                                            </p:txEl>
                                          </p:spTgt>
                                        </p:tgtEl>
                                        <p:attrNameLst>
                                          <p:attrName>fillcolor</p:attrName>
                                        </p:attrNameLst>
                                      </p:cBhvr>
                                      <p:to>
                                        <a:schemeClr val="bg1"/>
                                      </p:to>
                                    </p:animClr>
                                    <p:set>
                                      <p:cBhvr>
                                        <p:cTn id="12" dur="250" autoRev="1" fill="remove"/>
                                        <p:tgtEl>
                                          <p:spTgt spid="3">
                                            <p:txEl>
                                              <p:pRg st="0" end="0"/>
                                            </p:txEl>
                                          </p:spTgt>
                                        </p:tgtEl>
                                        <p:attrNameLst>
                                          <p:attrName>fill.type</p:attrName>
                                        </p:attrNameLst>
                                      </p:cBhvr>
                                      <p:to>
                                        <p:strVal val="solid"/>
                                      </p:to>
                                    </p:set>
                                    <p:set>
                                      <p:cBhvr>
                                        <p:cTn id="13" dur="250" autoRev="1" fill="remove"/>
                                        <p:tgtEl>
                                          <p:spTgt spid="3">
                                            <p:txEl>
                                              <p:pRg st="0" end="0"/>
                                            </p:txEl>
                                          </p:spTgt>
                                        </p:tgtEl>
                                        <p:attrNameLst>
                                          <p:attrName>fill.on</p:attrName>
                                        </p:attrNameLst>
                                      </p:cBhvr>
                                      <p:to>
                                        <p:strVal val="true"/>
                                      </p:to>
                                    </p:set>
                                  </p:childTnLst>
                                </p:cTn>
                              </p:par>
                            </p:childTnLst>
                          </p:cTn>
                        </p:par>
                      </p:childTnLst>
                    </p:cTn>
                  </p:par>
                  <p:par>
                    <p:cTn id="14" fill="hold">
                      <p:stCondLst>
                        <p:cond delay="indefinite"/>
                      </p:stCondLst>
                      <p:childTnLst>
                        <p:par>
                          <p:cTn id="15" fill="hold">
                            <p:stCondLst>
                              <p:cond delay="0"/>
                            </p:stCondLst>
                            <p:childTnLst>
                              <p:par>
                                <p:cTn id="16" presetID="27" presetClass="emph" presetSubtype="0" fill="remove" grpId="0" nodeType="clickEffect">
                                  <p:stCondLst>
                                    <p:cond delay="0"/>
                                  </p:stCondLst>
                                  <p:childTnLst>
                                    <p:animClr clrSpc="rgb" dir="cw">
                                      <p:cBhvr override="childStyle">
                                        <p:cTn id="17" dur="250" autoRev="1" fill="remove"/>
                                        <p:tgtEl>
                                          <p:spTgt spid="3">
                                            <p:txEl>
                                              <p:pRg st="1" end="1"/>
                                            </p:txEl>
                                          </p:spTgt>
                                        </p:tgtEl>
                                        <p:attrNameLst>
                                          <p:attrName>style.color</p:attrName>
                                        </p:attrNameLst>
                                      </p:cBhvr>
                                      <p:to>
                                        <a:schemeClr val="bg1"/>
                                      </p:to>
                                    </p:animClr>
                                    <p:animClr clrSpc="rgb" dir="cw">
                                      <p:cBhvr>
                                        <p:cTn id="18" dur="250" autoRev="1" fill="remove"/>
                                        <p:tgtEl>
                                          <p:spTgt spid="3">
                                            <p:txEl>
                                              <p:pRg st="1" end="1"/>
                                            </p:txEl>
                                          </p:spTgt>
                                        </p:tgtEl>
                                        <p:attrNameLst>
                                          <p:attrName>fillcolor</p:attrName>
                                        </p:attrNameLst>
                                      </p:cBhvr>
                                      <p:to>
                                        <a:schemeClr val="bg1"/>
                                      </p:to>
                                    </p:animClr>
                                    <p:set>
                                      <p:cBhvr>
                                        <p:cTn id="19" dur="250" autoRev="1" fill="remove"/>
                                        <p:tgtEl>
                                          <p:spTgt spid="3">
                                            <p:txEl>
                                              <p:pRg st="1" end="1"/>
                                            </p:txEl>
                                          </p:spTgt>
                                        </p:tgtEl>
                                        <p:attrNameLst>
                                          <p:attrName>fill.type</p:attrName>
                                        </p:attrNameLst>
                                      </p:cBhvr>
                                      <p:to>
                                        <p:strVal val="solid"/>
                                      </p:to>
                                    </p:set>
                                    <p:set>
                                      <p:cBhvr>
                                        <p:cTn id="20" dur="250" autoRev="1" fill="remove"/>
                                        <p:tgtEl>
                                          <p:spTgt spid="3">
                                            <p:txEl>
                                              <p:pRg st="1" end="1"/>
                                            </p:txEl>
                                          </p:spTgt>
                                        </p:tgtEl>
                                        <p:attrNameLst>
                                          <p:attrName>fill.on</p:attrName>
                                        </p:attrNameLst>
                                      </p:cBhvr>
                                      <p:to>
                                        <p:strVal val="true"/>
                                      </p:to>
                                    </p:set>
                                  </p:childTnLst>
                                </p:cTn>
                              </p:par>
                            </p:childTnLst>
                          </p:cTn>
                        </p:par>
                      </p:childTnLst>
                    </p:cTn>
                  </p:par>
                  <p:par>
                    <p:cTn id="21" fill="hold">
                      <p:stCondLst>
                        <p:cond delay="indefinite"/>
                      </p:stCondLst>
                      <p:childTnLst>
                        <p:par>
                          <p:cTn id="22" fill="hold">
                            <p:stCondLst>
                              <p:cond delay="0"/>
                            </p:stCondLst>
                            <p:childTnLst>
                              <p:par>
                                <p:cTn id="23" presetID="27" presetClass="emph" presetSubtype="0" fill="remove" grpId="0" nodeType="clickEffect">
                                  <p:stCondLst>
                                    <p:cond delay="0"/>
                                  </p:stCondLst>
                                  <p:childTnLst>
                                    <p:animClr clrSpc="rgb" dir="cw">
                                      <p:cBhvr override="childStyle">
                                        <p:cTn id="24" dur="250" autoRev="1" fill="remove"/>
                                        <p:tgtEl>
                                          <p:spTgt spid="3">
                                            <p:txEl>
                                              <p:pRg st="2" end="2"/>
                                            </p:txEl>
                                          </p:spTgt>
                                        </p:tgtEl>
                                        <p:attrNameLst>
                                          <p:attrName>style.color</p:attrName>
                                        </p:attrNameLst>
                                      </p:cBhvr>
                                      <p:to>
                                        <a:schemeClr val="bg1"/>
                                      </p:to>
                                    </p:animClr>
                                    <p:animClr clrSpc="rgb" dir="cw">
                                      <p:cBhvr>
                                        <p:cTn id="25" dur="250" autoRev="1" fill="remove"/>
                                        <p:tgtEl>
                                          <p:spTgt spid="3">
                                            <p:txEl>
                                              <p:pRg st="2" end="2"/>
                                            </p:txEl>
                                          </p:spTgt>
                                        </p:tgtEl>
                                        <p:attrNameLst>
                                          <p:attrName>fillcolor</p:attrName>
                                        </p:attrNameLst>
                                      </p:cBhvr>
                                      <p:to>
                                        <a:schemeClr val="bg1"/>
                                      </p:to>
                                    </p:animClr>
                                    <p:set>
                                      <p:cBhvr>
                                        <p:cTn id="26" dur="250" autoRev="1" fill="remove"/>
                                        <p:tgtEl>
                                          <p:spTgt spid="3">
                                            <p:txEl>
                                              <p:pRg st="2" end="2"/>
                                            </p:txEl>
                                          </p:spTgt>
                                        </p:tgtEl>
                                        <p:attrNameLst>
                                          <p:attrName>fill.type</p:attrName>
                                        </p:attrNameLst>
                                      </p:cBhvr>
                                      <p:to>
                                        <p:strVal val="solid"/>
                                      </p:to>
                                    </p:set>
                                    <p:set>
                                      <p:cBhvr>
                                        <p:cTn id="27" dur="250" autoRev="1" fill="remove"/>
                                        <p:tgtEl>
                                          <p:spTgt spid="3">
                                            <p:txEl>
                                              <p:pRg st="2" end="2"/>
                                            </p:txEl>
                                          </p:spTgt>
                                        </p:tgtEl>
                                        <p:attrNameLst>
                                          <p:attrName>fill.on</p:attrName>
                                        </p:attrNameLst>
                                      </p:cBhvr>
                                      <p:to>
                                        <p:strVal val="true"/>
                                      </p:to>
                                    </p:set>
                                  </p:childTnLst>
                                </p:cTn>
                              </p:par>
                            </p:childTnLst>
                          </p:cTn>
                        </p:par>
                      </p:childTnLst>
                    </p:cTn>
                  </p:par>
                  <p:par>
                    <p:cTn id="28" fill="hold">
                      <p:stCondLst>
                        <p:cond delay="indefinite"/>
                      </p:stCondLst>
                      <p:childTnLst>
                        <p:par>
                          <p:cTn id="29" fill="hold">
                            <p:stCondLst>
                              <p:cond delay="0"/>
                            </p:stCondLst>
                            <p:childTnLst>
                              <p:par>
                                <p:cTn id="30" presetID="27" presetClass="emph" presetSubtype="0" fill="remove" grpId="0" nodeType="clickEffect">
                                  <p:stCondLst>
                                    <p:cond delay="0"/>
                                  </p:stCondLst>
                                  <p:childTnLst>
                                    <p:animClr clrSpc="rgb" dir="cw">
                                      <p:cBhvr override="childStyle">
                                        <p:cTn id="31" dur="250" autoRev="1" fill="remove"/>
                                        <p:tgtEl>
                                          <p:spTgt spid="3">
                                            <p:txEl>
                                              <p:pRg st="3" end="3"/>
                                            </p:txEl>
                                          </p:spTgt>
                                        </p:tgtEl>
                                        <p:attrNameLst>
                                          <p:attrName>style.color</p:attrName>
                                        </p:attrNameLst>
                                      </p:cBhvr>
                                      <p:to>
                                        <a:schemeClr val="bg1"/>
                                      </p:to>
                                    </p:animClr>
                                    <p:animClr clrSpc="rgb" dir="cw">
                                      <p:cBhvr>
                                        <p:cTn id="32" dur="250" autoRev="1" fill="remove"/>
                                        <p:tgtEl>
                                          <p:spTgt spid="3">
                                            <p:txEl>
                                              <p:pRg st="3" end="3"/>
                                            </p:txEl>
                                          </p:spTgt>
                                        </p:tgtEl>
                                        <p:attrNameLst>
                                          <p:attrName>fillcolor</p:attrName>
                                        </p:attrNameLst>
                                      </p:cBhvr>
                                      <p:to>
                                        <a:schemeClr val="bg1"/>
                                      </p:to>
                                    </p:animClr>
                                    <p:set>
                                      <p:cBhvr>
                                        <p:cTn id="33" dur="250" autoRev="1" fill="remove"/>
                                        <p:tgtEl>
                                          <p:spTgt spid="3">
                                            <p:txEl>
                                              <p:pRg st="3" end="3"/>
                                            </p:txEl>
                                          </p:spTgt>
                                        </p:tgtEl>
                                        <p:attrNameLst>
                                          <p:attrName>fill.type</p:attrName>
                                        </p:attrNameLst>
                                      </p:cBhvr>
                                      <p:to>
                                        <p:strVal val="solid"/>
                                      </p:to>
                                    </p:set>
                                    <p:set>
                                      <p:cBhvr>
                                        <p:cTn id="34" dur="250" autoRev="1" fill="remove"/>
                                        <p:tgtEl>
                                          <p:spTgt spid="3">
                                            <p:txEl>
                                              <p:pRg st="3" end="3"/>
                                            </p:txEl>
                                          </p:spTgt>
                                        </p:tgtEl>
                                        <p:attrNameLst>
                                          <p:attrName>fill.on</p:attrName>
                                        </p:attrNameLst>
                                      </p:cBhvr>
                                      <p:to>
                                        <p:strVal val="true"/>
                                      </p:to>
                                    </p:set>
                                  </p:childTnLst>
                                </p:cTn>
                              </p:par>
                            </p:childTnLst>
                          </p:cTn>
                        </p:par>
                      </p:childTnLst>
                    </p:cTn>
                  </p:par>
                  <p:par>
                    <p:cTn id="35" fill="hold">
                      <p:stCondLst>
                        <p:cond delay="indefinite"/>
                      </p:stCondLst>
                      <p:childTnLst>
                        <p:par>
                          <p:cTn id="36" fill="hold">
                            <p:stCondLst>
                              <p:cond delay="0"/>
                            </p:stCondLst>
                            <p:childTnLst>
                              <p:par>
                                <p:cTn id="37" presetID="27" presetClass="emph" presetSubtype="0" fill="remove" grpId="0" nodeType="clickEffect">
                                  <p:stCondLst>
                                    <p:cond delay="0"/>
                                  </p:stCondLst>
                                  <p:childTnLst>
                                    <p:animClr clrSpc="rgb" dir="cw">
                                      <p:cBhvr override="childStyle">
                                        <p:cTn id="38" dur="250" autoRev="1" fill="remove"/>
                                        <p:tgtEl>
                                          <p:spTgt spid="3">
                                            <p:txEl>
                                              <p:pRg st="4" end="4"/>
                                            </p:txEl>
                                          </p:spTgt>
                                        </p:tgtEl>
                                        <p:attrNameLst>
                                          <p:attrName>style.color</p:attrName>
                                        </p:attrNameLst>
                                      </p:cBhvr>
                                      <p:to>
                                        <a:schemeClr val="bg1"/>
                                      </p:to>
                                    </p:animClr>
                                    <p:animClr clrSpc="rgb" dir="cw">
                                      <p:cBhvr>
                                        <p:cTn id="39" dur="250" autoRev="1" fill="remove"/>
                                        <p:tgtEl>
                                          <p:spTgt spid="3">
                                            <p:txEl>
                                              <p:pRg st="4" end="4"/>
                                            </p:txEl>
                                          </p:spTgt>
                                        </p:tgtEl>
                                        <p:attrNameLst>
                                          <p:attrName>fillcolor</p:attrName>
                                        </p:attrNameLst>
                                      </p:cBhvr>
                                      <p:to>
                                        <a:schemeClr val="bg1"/>
                                      </p:to>
                                    </p:animClr>
                                    <p:set>
                                      <p:cBhvr>
                                        <p:cTn id="40" dur="250" autoRev="1" fill="remove"/>
                                        <p:tgtEl>
                                          <p:spTgt spid="3">
                                            <p:txEl>
                                              <p:pRg st="4" end="4"/>
                                            </p:txEl>
                                          </p:spTgt>
                                        </p:tgtEl>
                                        <p:attrNameLst>
                                          <p:attrName>fill.type</p:attrName>
                                        </p:attrNameLst>
                                      </p:cBhvr>
                                      <p:to>
                                        <p:strVal val="solid"/>
                                      </p:to>
                                    </p:set>
                                    <p:set>
                                      <p:cBhvr>
                                        <p:cTn id="41" dur="250" autoRev="1" fill="remove"/>
                                        <p:tgtEl>
                                          <p:spTgt spid="3">
                                            <p:txEl>
                                              <p:pRg st="4" end="4"/>
                                            </p:tx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528949"/>
            <a:ext cx="10515600" cy="1325563"/>
          </a:xfrm>
        </p:spPr>
        <p:txBody>
          <a:bodyPr>
            <a:noAutofit/>
          </a:bodyPr>
          <a:lstStyle/>
          <a:p>
            <a:pPr algn="ctr"/>
            <a:r>
              <a:rPr lang="en-GB" sz="6000" b="1" dirty="0" smtClean="0"/>
              <a:t>Main Changes for Implemented to ensure there is food security</a:t>
            </a:r>
            <a:r>
              <a:rPr lang="en-GB" sz="6000" b="1" dirty="0"/>
              <a:t/>
            </a:r>
            <a:br>
              <a:rPr lang="en-GB" sz="6000" b="1" dirty="0"/>
            </a:br>
            <a:r>
              <a:rPr lang="en-GB" sz="6000" b="1" dirty="0"/>
              <a:t/>
            </a:r>
            <a:br>
              <a:rPr lang="en-GB" sz="6000" b="1" dirty="0"/>
            </a:br>
            <a:endParaRPr lang="en-GB" sz="6000" b="1" dirty="0"/>
          </a:p>
        </p:txBody>
      </p:sp>
      <p:sp>
        <p:nvSpPr>
          <p:cNvPr id="3" name="Content Placeholder 2"/>
          <p:cNvSpPr>
            <a:spLocks noGrp="1"/>
          </p:cNvSpPr>
          <p:nvPr>
            <p:ph idx="1"/>
          </p:nvPr>
        </p:nvSpPr>
        <p:spPr>
          <a:xfrm>
            <a:off x="838200" y="2154809"/>
            <a:ext cx="10515600" cy="4351338"/>
          </a:xfrm>
        </p:spPr>
        <p:txBody>
          <a:bodyPr>
            <a:noAutofit/>
          </a:bodyPr>
          <a:lstStyle/>
          <a:p>
            <a:endParaRPr lang="en-GB" sz="4400" dirty="0"/>
          </a:p>
        </p:txBody>
      </p:sp>
    </p:spTree>
    <p:custDataLst>
      <p:tags r:id="rId1"/>
    </p:custDataLst>
    <p:extLst>
      <p:ext uri="{BB962C8B-B14F-4D97-AF65-F5344CB8AC3E}">
        <p14:creationId xmlns:p14="http://schemas.microsoft.com/office/powerpoint/2010/main" val="69148908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advTm="48624">
        <p15:prstTrans prst="peelOff"/>
      </p:transition>
    </mc:Choice>
    <mc:Fallback>
      <p:transition spd="slow" advTm="4862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nodePh="1">
                                  <p:stCondLst>
                                    <p:cond delay="0"/>
                                  </p:stCondLst>
                                  <p:endCondLst>
                                    <p:cond evt="begin" delay="0">
                                      <p:tn val="11"/>
                                    </p:cond>
                                  </p:end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62843"/>
            <a:ext cx="10515600" cy="1325563"/>
          </a:xfrm>
        </p:spPr>
        <p:txBody>
          <a:bodyPr>
            <a:noAutofit/>
          </a:bodyPr>
          <a:lstStyle/>
          <a:p>
            <a:r>
              <a:rPr lang="en-GB" sz="6000" b="1" dirty="0"/>
              <a:t>Research Supporting </a:t>
            </a:r>
            <a:r>
              <a:rPr lang="en-GB" sz="6000" b="1" dirty="0" smtClean="0"/>
              <a:t>these claims</a:t>
            </a:r>
            <a:r>
              <a:rPr lang="en-GB" sz="6000" dirty="0"/>
              <a:t/>
            </a:r>
            <a:br>
              <a:rPr lang="en-GB" sz="6000" dirty="0"/>
            </a:br>
            <a:r>
              <a:rPr lang="en-GB" sz="6000" dirty="0"/>
              <a:t/>
            </a:r>
            <a:br>
              <a:rPr lang="en-GB" sz="6000" dirty="0"/>
            </a:br>
            <a:endParaRPr lang="en-GB" sz="6000" dirty="0"/>
          </a:p>
        </p:txBody>
      </p:sp>
      <p:sp>
        <p:nvSpPr>
          <p:cNvPr id="3" name="Content Placeholder 2"/>
          <p:cNvSpPr>
            <a:spLocks noGrp="1"/>
          </p:cNvSpPr>
          <p:nvPr>
            <p:ph idx="1"/>
          </p:nvPr>
        </p:nvSpPr>
        <p:spPr/>
        <p:txBody>
          <a:bodyPr>
            <a:normAutofit lnSpcReduction="10000"/>
          </a:bodyPr>
          <a:lstStyle/>
          <a:p>
            <a:pPr fontAlgn="base"/>
            <a:r>
              <a:rPr lang="en-GB" sz="4000" dirty="0"/>
              <a:t>Primary research </a:t>
            </a:r>
            <a:endParaRPr lang="en-GB" sz="4000" dirty="0" smtClean="0"/>
          </a:p>
          <a:p>
            <a:pPr marL="0" indent="0" fontAlgn="base">
              <a:buNone/>
            </a:pPr>
            <a:r>
              <a:rPr lang="en-GB" sz="4000" dirty="0" smtClean="0"/>
              <a:t>	Conducted </a:t>
            </a:r>
            <a:r>
              <a:rPr lang="en-GB" sz="4000" dirty="0"/>
              <a:t>helped in supporting the solutions.</a:t>
            </a:r>
          </a:p>
          <a:p>
            <a:pPr fontAlgn="base"/>
            <a:r>
              <a:rPr lang="en-GB" sz="4000" dirty="0"/>
              <a:t>Secondary </a:t>
            </a:r>
            <a:r>
              <a:rPr lang="en-GB" sz="4000" dirty="0" smtClean="0"/>
              <a:t>research</a:t>
            </a:r>
          </a:p>
          <a:p>
            <a:pPr marL="0" indent="0" fontAlgn="base">
              <a:buNone/>
            </a:pPr>
            <a:r>
              <a:rPr lang="en-GB" sz="4000" dirty="0" smtClean="0"/>
              <a:t> 	Helped </a:t>
            </a:r>
            <a:r>
              <a:rPr lang="en-GB" sz="4000" dirty="0"/>
              <a:t>in getting crucial information on the issue.</a:t>
            </a:r>
          </a:p>
          <a:p>
            <a:pPr fontAlgn="base"/>
            <a:r>
              <a:rPr lang="en-GB" sz="4000" dirty="0"/>
              <a:t>Research from focus </a:t>
            </a:r>
            <a:r>
              <a:rPr lang="en-GB" sz="4000" dirty="0" smtClean="0"/>
              <a:t>groups</a:t>
            </a:r>
            <a:endParaRPr lang="en-GB" sz="4000" dirty="0"/>
          </a:p>
          <a:p>
            <a:endParaRPr lang="en-GB" sz="4000" dirty="0"/>
          </a:p>
        </p:txBody>
      </p:sp>
    </p:spTree>
    <p:custDataLst>
      <p:tags r:id="rId1"/>
    </p:custDataLst>
    <p:extLst>
      <p:ext uri="{BB962C8B-B14F-4D97-AF65-F5344CB8AC3E}">
        <p14:creationId xmlns:p14="http://schemas.microsoft.com/office/powerpoint/2010/main" val="373430676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advTm="31029">
        <p15:prstTrans prst="peelOff"/>
      </p:transition>
    </mc:Choice>
    <mc:Fallback>
      <p:transition spd="slow" advTm="31029">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additive="base">
                                        <p:cTn id="14"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additive="base">
                                        <p:cTn id="20"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 calcmode="lin" valueType="num">
                                      <p:cBhvr additive="base">
                                        <p:cTn id="26"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 calcmode="lin" valueType="num">
                                      <p:cBhvr additive="base">
                                        <p:cTn id="32"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3">
                                            <p:txEl>
                                              <p:pRg st="4" end="4"/>
                                            </p:txEl>
                                          </p:spTgt>
                                        </p:tgtEl>
                                        <p:attrNameLst>
                                          <p:attrName>style.visibility</p:attrName>
                                        </p:attrNameLst>
                                      </p:cBhvr>
                                      <p:to>
                                        <p:strVal val="visible"/>
                                      </p:to>
                                    </p:set>
                                    <p:anim calcmode="lin" valueType="num">
                                      <p:cBhvr additive="base">
                                        <p:cTn id="38"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62843"/>
            <a:ext cx="10515600" cy="1325563"/>
          </a:xfrm>
        </p:spPr>
        <p:txBody>
          <a:bodyPr>
            <a:noAutofit/>
          </a:bodyPr>
          <a:lstStyle/>
          <a:p>
            <a:r>
              <a:rPr lang="en-GB" sz="4000" dirty="0" smtClean="0"/>
              <a:t>Area </a:t>
            </a:r>
            <a:r>
              <a:rPr lang="en-GB" sz="4000" dirty="0"/>
              <a:t>Solutions </a:t>
            </a:r>
            <a:r>
              <a:rPr lang="en-GB" sz="4000" dirty="0" smtClean="0"/>
              <a:t>that requires development</a:t>
            </a:r>
            <a:r>
              <a:rPr lang="en-GB" dirty="0"/>
              <a:t/>
            </a:r>
            <a:br>
              <a:rPr lang="en-GB" dirty="0"/>
            </a:br>
            <a:r>
              <a:rPr lang="en-GB" dirty="0"/>
              <a:t/>
            </a:r>
            <a:br>
              <a:rPr lang="en-GB" dirty="0"/>
            </a:br>
            <a:endParaRPr lang="en-GB" dirty="0"/>
          </a:p>
        </p:txBody>
      </p:sp>
      <p:sp>
        <p:nvSpPr>
          <p:cNvPr id="3" name="Content Placeholder 2"/>
          <p:cNvSpPr>
            <a:spLocks noGrp="1"/>
          </p:cNvSpPr>
          <p:nvPr>
            <p:ph idx="1"/>
          </p:nvPr>
        </p:nvSpPr>
        <p:spPr/>
        <p:txBody>
          <a:bodyPr>
            <a:normAutofit/>
          </a:bodyPr>
          <a:lstStyle/>
          <a:p>
            <a:pPr marL="0" indent="0" fontAlgn="base">
              <a:buNone/>
            </a:pPr>
            <a:r>
              <a:rPr lang="en-GB" sz="5400" dirty="0" smtClean="0"/>
              <a:t>All </a:t>
            </a:r>
            <a:r>
              <a:rPr lang="en-GB" sz="5400" dirty="0"/>
              <a:t>government-sponsored schools.</a:t>
            </a:r>
          </a:p>
          <a:p>
            <a:pPr marL="0" indent="0" fontAlgn="base">
              <a:buNone/>
            </a:pPr>
            <a:r>
              <a:rPr lang="en-GB" sz="5400" dirty="0" smtClean="0"/>
              <a:t>Poverty stricken areas </a:t>
            </a:r>
            <a:endParaRPr lang="en-GB" sz="5400" dirty="0"/>
          </a:p>
          <a:p>
            <a:pPr marL="0" indent="0" fontAlgn="base">
              <a:buNone/>
            </a:pPr>
            <a:r>
              <a:rPr lang="en-GB" sz="5400" dirty="0" smtClean="0"/>
              <a:t>Learning institutions with the highest number of pupils from the poor background</a:t>
            </a:r>
            <a:endParaRPr lang="en-GB" sz="5400" dirty="0"/>
          </a:p>
        </p:txBody>
      </p:sp>
    </p:spTree>
    <p:custDataLst>
      <p:tags r:id="rId1"/>
    </p:custDataLst>
    <p:extLst>
      <p:ext uri="{BB962C8B-B14F-4D97-AF65-F5344CB8AC3E}">
        <p14:creationId xmlns:p14="http://schemas.microsoft.com/office/powerpoint/2010/main" val="158176955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advTm="18462">
        <p15:prstTrans prst="peelOff"/>
      </p:transition>
    </mc:Choice>
    <mc:Fallback>
      <p:transition spd="slow" advTm="18462">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ircle(in)">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circle(in)">
                                      <p:cBhvr>
                                        <p:cTn id="22"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682496"/>
            <a:ext cx="10515600" cy="2871215"/>
          </a:xfrm>
        </p:spPr>
        <p:txBody>
          <a:bodyPr>
            <a:normAutofit/>
          </a:bodyPr>
          <a:lstStyle/>
          <a:p>
            <a:r>
              <a:rPr lang="en-GB" sz="7200" dirty="0" smtClean="0"/>
              <a:t>Views of scholars about food security</a:t>
            </a:r>
            <a:endParaRPr lang="en-GB" sz="7200" dirty="0"/>
          </a:p>
        </p:txBody>
      </p:sp>
    </p:spTree>
    <p:custDataLst>
      <p:tags r:id="rId1"/>
    </p:custDataLst>
    <p:extLst>
      <p:ext uri="{BB962C8B-B14F-4D97-AF65-F5344CB8AC3E}">
        <p14:creationId xmlns:p14="http://schemas.microsoft.com/office/powerpoint/2010/main" val="45964107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advTm="5017">
        <p15:prstTrans prst="peelOff"/>
      </p:transition>
    </mc:Choice>
    <mc:Fallback>
      <p:transition spd="slow" advTm="5017">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mph" presetSubtype="0" fill="hold" grpId="0" nodeType="clickEffect">
                                  <p:stCondLst>
                                    <p:cond delay="0"/>
                                  </p:stCondLst>
                                  <p:childTnLst>
                                    <p:animClr clrSpc="rgb" dir="cw">
                                      <p:cBhvr override="childStyle">
                                        <p:cTn id="6" dur="500" fill="hold"/>
                                        <p:tgtEl>
                                          <p:spTgt spid="2"/>
                                        </p:tgtEl>
                                        <p:attrNameLst>
                                          <p:attrName>style.color</p:attrName>
                                        </p:attrNameLst>
                                      </p:cBhvr>
                                      <p:to>
                                        <a:schemeClr val="accent2"/>
                                      </p:to>
                                    </p:animClr>
                                    <p:animClr clrSpc="rgb" dir="cw">
                                      <p:cBhvr>
                                        <p:cTn id="7" dur="500" fill="hold"/>
                                        <p:tgtEl>
                                          <p:spTgt spid="2"/>
                                        </p:tgtEl>
                                        <p:attrNameLst>
                                          <p:attrName>fillcolor</p:attrName>
                                        </p:attrNameLst>
                                      </p:cBhvr>
                                      <p:to>
                                        <a:schemeClr val="accent2"/>
                                      </p:to>
                                    </p:animClr>
                                    <p:set>
                                      <p:cBhvr>
                                        <p:cTn id="8" dur="500" fill="hold"/>
                                        <p:tgtEl>
                                          <p:spTgt spid="2"/>
                                        </p:tgtEl>
                                        <p:attrNameLst>
                                          <p:attrName>fill.type</p:attrName>
                                        </p:attrNameLst>
                                      </p:cBhvr>
                                      <p:to>
                                        <p:strVal val="solid"/>
                                      </p:to>
                                    </p:set>
                                    <p:set>
                                      <p:cBhvr>
                                        <p:cTn id="9" dur="500" fill="hold"/>
                                        <p:tgtEl>
                                          <p:spTgt spid="2"/>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838200" y="0"/>
            <a:ext cx="10515600" cy="365125"/>
          </a:xfrm>
        </p:spPr>
        <p:txBody>
          <a:bodyPr>
            <a:normAutofit fontScale="90000"/>
          </a:bodyPr>
          <a:lstStyle/>
          <a:p>
            <a:endParaRPr lang="en-GB" b="1" dirty="0"/>
          </a:p>
        </p:txBody>
      </p:sp>
      <p:sp>
        <p:nvSpPr>
          <p:cNvPr id="3" name="Content Placeholder 2"/>
          <p:cNvSpPr>
            <a:spLocks noGrp="1"/>
          </p:cNvSpPr>
          <p:nvPr>
            <p:ph idx="1"/>
          </p:nvPr>
        </p:nvSpPr>
        <p:spPr>
          <a:xfrm>
            <a:off x="838200" y="950975"/>
            <a:ext cx="10515600" cy="3456433"/>
          </a:xfrm>
        </p:spPr>
        <p:txBody>
          <a:bodyPr>
            <a:normAutofit/>
          </a:bodyPr>
          <a:lstStyle/>
          <a:p>
            <a:pPr marL="0" indent="0" algn="ctr" fontAlgn="base">
              <a:buNone/>
            </a:pPr>
            <a:endParaRPr lang="en-GB" sz="9600" dirty="0" smtClean="0"/>
          </a:p>
          <a:p>
            <a:pPr marL="0" indent="0" algn="ctr" fontAlgn="base">
              <a:buNone/>
            </a:pPr>
            <a:r>
              <a:rPr lang="en-GB" sz="9600" dirty="0" err="1" smtClean="0"/>
              <a:t>Timmer</a:t>
            </a:r>
            <a:r>
              <a:rPr lang="en-GB" sz="9600" dirty="0" smtClean="0"/>
              <a:t> </a:t>
            </a:r>
            <a:r>
              <a:rPr lang="en-GB" sz="9600" dirty="0"/>
              <a:t>and </a:t>
            </a:r>
            <a:r>
              <a:rPr lang="en-GB" sz="9600" dirty="0" err="1"/>
              <a:t>Sassi</a:t>
            </a:r>
            <a:endParaRPr lang="en-GB" sz="9600" dirty="0"/>
          </a:p>
          <a:p>
            <a:pPr algn="ctr"/>
            <a:endParaRPr lang="en-GB" sz="9600" dirty="0"/>
          </a:p>
        </p:txBody>
      </p:sp>
    </p:spTree>
    <p:custDataLst>
      <p:tags r:id="rId1"/>
    </p:custDataLst>
    <p:extLst>
      <p:ext uri="{BB962C8B-B14F-4D97-AF65-F5344CB8AC3E}">
        <p14:creationId xmlns:p14="http://schemas.microsoft.com/office/powerpoint/2010/main" val="198557396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advTm="4683">
        <p15:prstTrans prst="peelOff"/>
      </p:transition>
    </mc:Choice>
    <mc:Fallback>
      <p:transition spd="slow" advTm="4683">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mph" presetSubtype="0" fill="hold" grpId="0" nodeType="clickEffect">
                                  <p:stCondLst>
                                    <p:cond delay="0"/>
                                  </p:stCondLst>
                                  <p:childTnLst>
                                    <p:animClr clrSpc="rgb" dir="cw">
                                      <p:cBhvr override="childStyle">
                                        <p:cTn id="6" dur="500" fill="hold"/>
                                        <p:tgtEl>
                                          <p:spTgt spid="3">
                                            <p:txEl>
                                              <p:pRg st="1" end="1"/>
                                            </p:txEl>
                                          </p:spTgt>
                                        </p:tgtEl>
                                        <p:attrNameLst>
                                          <p:attrName>style.color</p:attrName>
                                        </p:attrNameLst>
                                      </p:cBhvr>
                                      <p:to>
                                        <a:schemeClr val="accent2"/>
                                      </p:to>
                                    </p:animClr>
                                    <p:animClr clrSpc="rgb" dir="cw">
                                      <p:cBhvr>
                                        <p:cTn id="7" dur="500" fill="hold"/>
                                        <p:tgtEl>
                                          <p:spTgt spid="3">
                                            <p:txEl>
                                              <p:pRg st="1" end="1"/>
                                            </p:txEl>
                                          </p:spTgt>
                                        </p:tgtEl>
                                        <p:attrNameLst>
                                          <p:attrName>fillcolor</p:attrName>
                                        </p:attrNameLst>
                                      </p:cBhvr>
                                      <p:to>
                                        <a:schemeClr val="accent2"/>
                                      </p:to>
                                    </p:animClr>
                                    <p:set>
                                      <p:cBhvr>
                                        <p:cTn id="8" dur="500" fill="hold"/>
                                        <p:tgtEl>
                                          <p:spTgt spid="3">
                                            <p:txEl>
                                              <p:pRg st="1" end="1"/>
                                            </p:txEl>
                                          </p:spTgt>
                                        </p:tgtEl>
                                        <p:attrNameLst>
                                          <p:attrName>fill.type</p:attrName>
                                        </p:attrNameLst>
                                      </p:cBhvr>
                                      <p:to>
                                        <p:strVal val="solid"/>
                                      </p:to>
                                    </p:set>
                                    <p:set>
                                      <p:cBhvr>
                                        <p:cTn id="9" dur="500" fill="hold"/>
                                        <p:tgtEl>
                                          <p:spTgt spid="3">
                                            <p:txEl>
                                              <p:pRg st="1" end="1"/>
                                            </p:tx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Works Cited</a:t>
            </a:r>
            <a:endParaRPr lang="en-GB" dirty="0"/>
          </a:p>
        </p:txBody>
      </p:sp>
      <p:sp>
        <p:nvSpPr>
          <p:cNvPr id="3" name="Content Placeholder 2"/>
          <p:cNvSpPr>
            <a:spLocks noGrp="1"/>
          </p:cNvSpPr>
          <p:nvPr>
            <p:ph idx="1"/>
          </p:nvPr>
        </p:nvSpPr>
        <p:spPr/>
        <p:txBody>
          <a:bodyPr>
            <a:noAutofit/>
          </a:bodyPr>
          <a:lstStyle/>
          <a:p>
            <a:pPr fontAlgn="base"/>
            <a:r>
              <a:rPr lang="en-GB" sz="4000" dirty="0" err="1"/>
              <a:t>Sassi</a:t>
            </a:r>
            <a:r>
              <a:rPr lang="en-GB" sz="4000" dirty="0"/>
              <a:t>, Maria. </a:t>
            </a:r>
            <a:r>
              <a:rPr lang="en-GB" sz="4000" i="1" dirty="0"/>
              <a:t>Understanding Food Insecurity: Key Features, Indicators, and Response Design</a:t>
            </a:r>
            <a:r>
              <a:rPr lang="en-GB" sz="4000" dirty="0"/>
              <a:t>. Cham, Switzerland: Springer, 2018. </a:t>
            </a:r>
          </a:p>
          <a:p>
            <a:pPr fontAlgn="base"/>
            <a:r>
              <a:rPr lang="en-GB" sz="4000" dirty="0" err="1"/>
              <a:t>Timmer</a:t>
            </a:r>
            <a:r>
              <a:rPr lang="en-GB" sz="4000" dirty="0"/>
              <a:t>, C P. </a:t>
            </a:r>
            <a:r>
              <a:rPr lang="en-GB" sz="4000" i="1" dirty="0"/>
              <a:t>Food Security and Scarcity: Why Ending Hunger Is so Hard</a:t>
            </a:r>
            <a:r>
              <a:rPr lang="en-GB" sz="4000" dirty="0"/>
              <a:t>. Philadelphia: University of Pennsylvania Press, 2015.</a:t>
            </a:r>
          </a:p>
          <a:p>
            <a:pPr fontAlgn="base"/>
            <a:r>
              <a:rPr lang="en-GB" sz="4000" dirty="0"/>
              <a:t>World Food Programme. </a:t>
            </a:r>
            <a:r>
              <a:rPr lang="en-GB" sz="4000" i="1" dirty="0"/>
              <a:t>Hunger and Health</a:t>
            </a:r>
            <a:r>
              <a:rPr lang="en-GB" sz="4000" dirty="0"/>
              <a:t>. London: </a:t>
            </a:r>
            <a:r>
              <a:rPr lang="en-GB" sz="4000" dirty="0" err="1"/>
              <a:t>Earthscan</a:t>
            </a:r>
            <a:r>
              <a:rPr lang="en-GB" sz="4000" dirty="0"/>
              <a:t>, 2007. </a:t>
            </a:r>
          </a:p>
          <a:p>
            <a:pPr marL="0" indent="0">
              <a:buNone/>
            </a:pPr>
            <a:r>
              <a:rPr lang="en-GB" sz="4000" dirty="0"/>
              <a:t/>
            </a:r>
            <a:br>
              <a:rPr lang="en-GB" sz="4000" dirty="0"/>
            </a:br>
            <a:endParaRPr lang="en-GB" sz="4000" dirty="0"/>
          </a:p>
        </p:txBody>
      </p:sp>
    </p:spTree>
    <p:custDataLst>
      <p:tags r:id="rId1"/>
    </p:custDataLst>
    <p:extLst>
      <p:ext uri="{BB962C8B-B14F-4D97-AF65-F5344CB8AC3E}">
        <p14:creationId xmlns:p14="http://schemas.microsoft.com/office/powerpoint/2010/main" val="253606933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advTm="29163">
        <p15:prstTrans prst="peelOff"/>
      </p:transition>
    </mc:Choice>
    <mc:Fallback>
      <p:transition spd="slow" advTm="29163">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additive="base">
                                        <p:cTn id="14"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additive="base">
                                        <p:cTn id="20"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 calcmode="lin" valueType="num">
                                      <p:cBhvr additive="base">
                                        <p:cTn id="26"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 calcmode="lin" valueType="num">
                                      <p:cBhvr additive="base">
                                        <p:cTn id="32"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Please delete </a:t>
            </a:r>
            <a:r>
              <a:rPr lang="en-GB" smtClean="0"/>
              <a:t>this 2 slides </a:t>
            </a:r>
            <a:r>
              <a:rPr lang="en-GB" dirty="0" smtClean="0"/>
              <a:t>after getting the information</a:t>
            </a:r>
            <a:endParaRPr lang="en-GB" dirty="0"/>
          </a:p>
        </p:txBody>
      </p:sp>
      <p:sp>
        <p:nvSpPr>
          <p:cNvPr id="3" name="Content Placeholder 2"/>
          <p:cNvSpPr>
            <a:spLocks noGrp="1"/>
          </p:cNvSpPr>
          <p:nvPr>
            <p:ph idx="1"/>
          </p:nvPr>
        </p:nvSpPr>
        <p:spPr/>
        <p:txBody>
          <a:bodyPr>
            <a:normAutofit fontScale="92500"/>
          </a:bodyPr>
          <a:lstStyle/>
          <a:p>
            <a:r>
              <a:rPr lang="en-GB" dirty="0" smtClean="0"/>
              <a:t>This is the procedure of creating your video</a:t>
            </a:r>
          </a:p>
          <a:p>
            <a:r>
              <a:rPr lang="en-GB" dirty="0" smtClean="0"/>
              <a:t>Open the PowerPoint to record</a:t>
            </a:r>
          </a:p>
          <a:p>
            <a:r>
              <a:rPr lang="en-GB" dirty="0" smtClean="0"/>
              <a:t>Go to slide show</a:t>
            </a:r>
          </a:p>
          <a:p>
            <a:r>
              <a:rPr lang="en-GB" dirty="0" smtClean="0"/>
              <a:t>Click the on the boxes; play narration, use timing and show media control optional</a:t>
            </a:r>
          </a:p>
          <a:p>
            <a:r>
              <a:rPr lang="en-GB" dirty="0" smtClean="0"/>
              <a:t>Click the arrow on record slide</a:t>
            </a:r>
          </a:p>
          <a:p>
            <a:r>
              <a:rPr lang="en-GB" dirty="0" smtClean="0"/>
              <a:t>Click start recording from the beginning</a:t>
            </a:r>
          </a:p>
          <a:p>
            <a:r>
              <a:rPr lang="en-GB" dirty="0" smtClean="0"/>
              <a:t>You can talk as you record, pause in not sure then continue until the end</a:t>
            </a:r>
          </a:p>
          <a:p>
            <a:r>
              <a:rPr lang="en-GB" dirty="0">
                <a:hlinkClick r:id="rId2"/>
              </a:rPr>
              <a:t>https://www.youtube.com/watch?v=Dxhxvg__</a:t>
            </a:r>
            <a:r>
              <a:rPr lang="en-GB" dirty="0" smtClean="0">
                <a:hlinkClick r:id="rId2"/>
              </a:rPr>
              <a:t>zUQ</a:t>
            </a:r>
            <a:r>
              <a:rPr lang="en-GB" dirty="0" smtClean="0"/>
              <a:t> follow this link</a:t>
            </a:r>
          </a:p>
          <a:p>
            <a:endParaRPr lang="en-GB" dirty="0"/>
          </a:p>
        </p:txBody>
      </p:sp>
    </p:spTree>
    <p:extLst>
      <p:ext uri="{BB962C8B-B14F-4D97-AF65-F5344CB8AC3E}">
        <p14:creationId xmlns:p14="http://schemas.microsoft.com/office/powerpoint/2010/main" val="332396831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How to create a video</a:t>
            </a:r>
            <a:endParaRPr lang="en-GB" dirty="0"/>
          </a:p>
        </p:txBody>
      </p:sp>
      <p:sp>
        <p:nvSpPr>
          <p:cNvPr id="3" name="Content Placeholder 2"/>
          <p:cNvSpPr>
            <a:spLocks noGrp="1"/>
          </p:cNvSpPr>
          <p:nvPr>
            <p:ph idx="1"/>
          </p:nvPr>
        </p:nvSpPr>
        <p:spPr/>
        <p:txBody>
          <a:bodyPr/>
          <a:lstStyle/>
          <a:p>
            <a:r>
              <a:rPr lang="en-GB" dirty="0" smtClean="0"/>
              <a:t>After programming the slide show,</a:t>
            </a:r>
          </a:p>
          <a:p>
            <a:r>
              <a:rPr lang="en-GB" dirty="0" smtClean="0"/>
              <a:t>Save the work</a:t>
            </a:r>
          </a:p>
          <a:p>
            <a:r>
              <a:rPr lang="en-GB" dirty="0" smtClean="0"/>
              <a:t>Go to file, click on the option export, create video, click on medium quality, use recorded timings and audio</a:t>
            </a:r>
          </a:p>
          <a:p>
            <a:r>
              <a:rPr lang="en-GB" dirty="0" smtClean="0"/>
              <a:t>Finally, click create video</a:t>
            </a:r>
            <a:endParaRPr lang="en-GB" dirty="0"/>
          </a:p>
        </p:txBody>
      </p:sp>
    </p:spTree>
    <p:extLst>
      <p:ext uri="{BB962C8B-B14F-4D97-AF65-F5344CB8AC3E}">
        <p14:creationId xmlns:p14="http://schemas.microsoft.com/office/powerpoint/2010/main" val="211671543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4.7|1.1"/>
</p:tagLst>
</file>

<file path=ppt/tags/tag2.xml><?xml version="1.0" encoding="utf-8"?>
<p:tagLst xmlns:a="http://schemas.openxmlformats.org/drawingml/2006/main" xmlns:r="http://schemas.openxmlformats.org/officeDocument/2006/relationships" xmlns:p="http://schemas.openxmlformats.org/presentationml/2006/main">
  <p:tag name="TIMING" val="|2.8|10.6"/>
</p:tagLst>
</file>

<file path=ppt/tags/tag3.xml><?xml version="1.0" encoding="utf-8"?>
<p:tagLst xmlns:a="http://schemas.openxmlformats.org/drawingml/2006/main" xmlns:r="http://schemas.openxmlformats.org/officeDocument/2006/relationships" xmlns:p="http://schemas.openxmlformats.org/presentationml/2006/main">
  <p:tag name="TIMING" val="|11.2|11.6"/>
</p:tagLst>
</file>

<file path=ppt/tags/tag4.xml><?xml version="1.0" encoding="utf-8"?>
<p:tagLst xmlns:a="http://schemas.openxmlformats.org/drawingml/2006/main" xmlns:r="http://schemas.openxmlformats.org/officeDocument/2006/relationships" xmlns:p="http://schemas.openxmlformats.org/presentationml/2006/main">
  <p:tag name="TIMING" val="|0.6|2.8"/>
</p:tagLst>
</file>

<file path=ppt/tags/tag5.xml><?xml version="1.0" encoding="utf-8"?>
<p:tagLst xmlns:a="http://schemas.openxmlformats.org/drawingml/2006/main" xmlns:r="http://schemas.openxmlformats.org/officeDocument/2006/relationships" xmlns:p="http://schemas.openxmlformats.org/presentationml/2006/main">
  <p:tag name="TIMING" val="|2.2"/>
</p:tagLst>
</file>

<file path=ppt/tags/tag6.xml><?xml version="1.0" encoding="utf-8"?>
<p:tagLst xmlns:a="http://schemas.openxmlformats.org/drawingml/2006/main" xmlns:r="http://schemas.openxmlformats.org/officeDocument/2006/relationships" xmlns:p="http://schemas.openxmlformats.org/presentationml/2006/main">
  <p:tag name="TIMING" val="|13|2.5"/>
</p:tagLst>
</file>

<file path=ppt/tags/tag7.xml><?xml version="1.0" encoding="utf-8"?>
<p:tagLst xmlns:a="http://schemas.openxmlformats.org/drawingml/2006/main" xmlns:r="http://schemas.openxmlformats.org/officeDocument/2006/relationships" xmlns:p="http://schemas.openxmlformats.org/presentationml/2006/main">
  <p:tag name="TIMING" val="|5.7|4.6|5.8|3.4|3.4|6.6"/>
</p:tagLst>
</file>

<file path=ppt/tags/tag8.xml><?xml version="1.0" encoding="utf-8"?>
<p:tagLst xmlns:a="http://schemas.openxmlformats.org/drawingml/2006/main" xmlns:r="http://schemas.openxmlformats.org/officeDocument/2006/relationships" xmlns:p="http://schemas.openxmlformats.org/presentationml/2006/main">
  <p:tag name="TIMING" val="|1.8"/>
</p:tagLst>
</file>

<file path=ppt/tags/tag9.xml><?xml version="1.0" encoding="utf-8"?>
<p:tagLst xmlns:a="http://schemas.openxmlformats.org/drawingml/2006/main" xmlns:r="http://schemas.openxmlformats.org/officeDocument/2006/relationships" xmlns:p="http://schemas.openxmlformats.org/presentationml/2006/main">
  <p:tag name="TIMING" val="|1.6|7.9|5.4|2.4|2.4|2.7"/>
</p:tagLst>
</file>

<file path=ppt/tags/tag10.xml><?xml version="1.0" encoding="utf-8"?>
<p:tagLst xmlns:a="http://schemas.openxmlformats.org/drawingml/2006/main" xmlns:r="http://schemas.openxmlformats.org/officeDocument/2006/relationships" xmlns:p="http://schemas.openxmlformats.org/presentationml/2006/main">
  <p:tag name="TIMING" val="|1.2|9.9|4.5|4.2"/>
</p:tagLst>
</file>

<file path=ppt/tags/tag11.xml><?xml version="1.0" encoding="utf-8"?>
<p:tagLst xmlns:a="http://schemas.openxmlformats.org/drawingml/2006/main" xmlns:r="http://schemas.openxmlformats.org/officeDocument/2006/relationships" xmlns:p="http://schemas.openxmlformats.org/presentationml/2006/main">
  <p:tag name="TIMING" val="|11"/>
</p:tagLst>
</file>

<file path=ppt/tags/tag12.xml><?xml version="1.0" encoding="utf-8"?>
<p:tagLst xmlns:a="http://schemas.openxmlformats.org/drawingml/2006/main" xmlns:r="http://schemas.openxmlformats.org/officeDocument/2006/relationships" xmlns:p="http://schemas.openxmlformats.org/presentationml/2006/main">
  <p:tag name="TIMING" val="|6.1"/>
</p:tagLst>
</file>

<file path=ppt/tags/tag13.xml><?xml version="1.0" encoding="utf-8"?>
<p:tagLst xmlns:a="http://schemas.openxmlformats.org/drawingml/2006/main" xmlns:r="http://schemas.openxmlformats.org/officeDocument/2006/relationships" xmlns:p="http://schemas.openxmlformats.org/presentationml/2006/main">
  <p:tag name="TIMING" val="|0.1|4.1|3.5|2.9|11.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331</TotalTime>
  <Words>580</Words>
  <Application>Microsoft Office PowerPoint</Application>
  <PresentationFormat>Widescreen</PresentationFormat>
  <Paragraphs>85</Paragraphs>
  <Slides>15</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Calibri Light</vt:lpstr>
      <vt:lpstr>Office Theme</vt:lpstr>
      <vt:lpstr>Digital story telling  Faisal Alrajhi Copy @2019  </vt:lpstr>
      <vt:lpstr>Perspectives about food security</vt:lpstr>
      <vt:lpstr>This  picture shows a clear implication that food needs to be secured</vt:lpstr>
      <vt:lpstr>Food security</vt:lpstr>
      <vt:lpstr>Food Insecurity is also one of the major health issues in the United States, and about 12% of the population in the United States experience food Insecurity</vt:lpstr>
      <vt:lpstr>Food security</vt:lpstr>
      <vt:lpstr>Vibrant Statements regarding Solution  </vt:lpstr>
      <vt:lpstr>Main Changes for Implemented to ensure there is food security  </vt:lpstr>
      <vt:lpstr>Research Supporting these claims  </vt:lpstr>
      <vt:lpstr>Area Solutions that requires development  </vt:lpstr>
      <vt:lpstr>Views of scholars about food security</vt:lpstr>
      <vt:lpstr>PowerPoint Presentation</vt:lpstr>
      <vt:lpstr>Works Cited</vt:lpstr>
      <vt:lpstr>Please delete this 2 slides after getting the information</vt:lpstr>
      <vt:lpstr>How to create a video</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Teacher-5F7729</dc:creator>
  <cp:lastModifiedBy>Teacher-5F7729</cp:lastModifiedBy>
  <cp:revision>23</cp:revision>
  <dcterms:created xsi:type="dcterms:W3CDTF">2019-12-15T18:15:03Z</dcterms:created>
  <dcterms:modified xsi:type="dcterms:W3CDTF">2019-12-15T23:47:57Z</dcterms:modified>
</cp:coreProperties>
</file>